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83" r:id="rId4"/>
    <p:sldId id="296" r:id="rId5"/>
    <p:sldId id="258" r:id="rId6"/>
    <p:sldId id="284" r:id="rId7"/>
    <p:sldId id="285" r:id="rId8"/>
    <p:sldId id="291" r:id="rId9"/>
    <p:sldId id="286" r:id="rId10"/>
    <p:sldId id="287" r:id="rId11"/>
    <p:sldId id="290" r:id="rId12"/>
    <p:sldId id="288" r:id="rId13"/>
    <p:sldId id="289" r:id="rId14"/>
    <p:sldId id="260" r:id="rId15"/>
    <p:sldId id="281" r:id="rId16"/>
    <p:sldId id="292" r:id="rId17"/>
    <p:sldId id="293" r:id="rId18"/>
    <p:sldId id="295" r:id="rId19"/>
    <p:sldId id="294" r:id="rId20"/>
    <p:sldId id="265" r:id="rId21"/>
    <p:sldId id="262" r:id="rId22"/>
    <p:sldId id="264" r:id="rId23"/>
    <p:sldId id="261" r:id="rId24"/>
    <p:sldId id="259" r:id="rId25"/>
    <p:sldId id="263" r:id="rId26"/>
    <p:sldId id="268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elkin-style.net.ua/images/catalog/mesopotamia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304667" cy="66437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0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Древнейшие государства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err="1" smtClean="0">
                <a:solidFill>
                  <a:schemeClr val="bg1"/>
                </a:solidFill>
              </a:rPr>
              <a:t>Двуречья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6000768"/>
            <a:ext cx="45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Презентация  Губы Т.Н.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учителя истории ОШ № 69 г. Запорожья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636"/>
            <a:ext cx="8643998" cy="1643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Флора Месопотамии была довольно скудной. Лишь на севере, в горном районе, произрастали различные породы деревьев. По берегам рек росли ивы. Много было, особенно на заболоченном юге, разных видов камыша.</a:t>
            </a:r>
          </a:p>
          <a:p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45060" name="Picture 4" descr="http://kiengir.net/sites/default/files/af_images/articles/marsh_ara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175383" cy="451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14818"/>
            <a:ext cx="8329642" cy="24288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Особое значение в жизни страны имела финиковая пальма. </a:t>
            </a:r>
            <a:r>
              <a:rPr lang="ru-RU" b="1" dirty="0" err="1" smtClean="0">
                <a:solidFill>
                  <a:srgbClr val="0000CC"/>
                </a:solidFill>
              </a:rPr>
              <a:t>Страбон</a:t>
            </a:r>
            <a:r>
              <a:rPr lang="ru-RU" b="1" dirty="0" smtClean="0">
                <a:solidFill>
                  <a:srgbClr val="0000CC"/>
                </a:solidFill>
              </a:rPr>
              <a:t> говорит, что в древности знали 360 ее полезных свойств. Выращивали виноград и фруктовые деревья (яблоню, смоковницу и др.), зерновые (ячмень, полбу, просо), технические (сезам, лен), огородные (лук, чеснок, огурцы, баклажаны, тыкву), а также бобовые культуры (чечевицу, фасоль, горох).</a:t>
            </a:r>
          </a:p>
          <a:p>
            <a:endParaRPr lang="ru-RU" dirty="0"/>
          </a:p>
        </p:txBody>
      </p:sp>
      <p:pic>
        <p:nvPicPr>
          <p:cNvPr id="48130" name="Picture 2" descr="http://www.bbc.co.uk/arabic/specials/images/1224_ArabicUGP1/313322_iraq-marshes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63"/>
            <a:ext cx="5929354" cy="3952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00570"/>
            <a:ext cx="8229600" cy="19716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Фауна в древние времена была богатой. Реки изобиловали рыбой. В камышовых зарослях, на болотах, по берегам рек водилось много птиц. Дикие быки, ослы, свиньи, газели, зайцы, страусы, львы и другие животные обитали в окрестных степях и приречных зарослях.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47106" name="Picture 2" descr="http://newacropol.ru/pub/Mesopotamia/mes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00108"/>
            <a:ext cx="2609850" cy="3095625"/>
          </a:xfrm>
          <a:prstGeom prst="rect">
            <a:avLst/>
          </a:prstGeom>
          <a:noFill/>
        </p:spPr>
      </p:pic>
      <p:pic>
        <p:nvPicPr>
          <p:cNvPr id="47108" name="Picture 4" descr="http://samlib.ru/img/m/mudrowa_t_a/bui/7t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4695825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205422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Месопотамия расположена на открытом пространстве и в центре Ближнего Востока, что обеспечивало ей издревле ведущую роль в международной торговле, ибо многие сухопутные дороги проходили через нее с запада на восток и с севера на юг. Торговля шла также по рекам (хотя судоходство по ним было сопряжено с большими трудностями) и по Персидскому заливу (из Передней Азии в Аравию и Индию).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6082" name="Picture 2" descr="http://dic.academic.ru/pictures/enc_colier/hm_1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6210295" cy="4339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Культурные периоды: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ШУМЕРО-АККАДСКИЙ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IV-II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до н.э.)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АССИРО-ВАВИЛОНСКИЙ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1894 – 732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 до н.э. на севере,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1380 – 625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 до н.э. на юге)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НОВОВАВИЛОНСКИЙ (ХАЛДЕЙСКИЙ)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626 – 538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гг. до н.э.</a:t>
            </a:r>
          </a:p>
          <a:p>
            <a:endParaRPr lang="ru-RU" dirty="0"/>
          </a:p>
        </p:txBody>
      </p:sp>
      <p:pic>
        <p:nvPicPr>
          <p:cNvPr id="22529" name="Picture 1" descr="C:\Documents and Settings\Admin\Рабочий стол\Двуречье\штандарт из 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14818"/>
            <a:ext cx="444817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u="sng" dirty="0" smtClean="0">
                <a:solidFill>
                  <a:srgbClr val="0000CC"/>
                </a:solidFill>
              </a:rPr>
              <a:t>Достижения цивилизации:</a:t>
            </a:r>
            <a:endParaRPr lang="ru-RU" b="1" u="sng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571612"/>
            <a:ext cx="2871750" cy="48117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Ввели точную систему измерения времени (они первыми разделили час на 60 минут, а минуту на 60 секунд)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kometa-love.ru/article/about/AS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5214974" cy="488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286388"/>
            <a:ext cx="7372344" cy="1339841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Научились  измерять площадь геометрических фигур </a:t>
            </a:r>
          </a:p>
          <a:p>
            <a:endParaRPr lang="ru-RU" dirty="0"/>
          </a:p>
        </p:txBody>
      </p:sp>
      <p:pic>
        <p:nvPicPr>
          <p:cNvPr id="53250" name="Picture 2" descr="http://www.mirf.ru/Articles/3/600/ziccu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362810" cy="4567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000768"/>
            <a:ext cx="7443782" cy="625461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Отличать  звезды от 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</a:t>
            </a:r>
            <a:endParaRPr lang="ru-RU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vitatoys.ru/published/publicdata/VITATOY8TOYS/attachments/SC/products_pictures/Puzzle-Karta-Zvezdnoe-Nebo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816840" cy="586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643074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Посвятили  каждый день ими же придуманной семидневной недели отдельному божеству</a:t>
            </a:r>
          </a:p>
          <a:p>
            <a:endParaRPr lang="ru-RU" dirty="0"/>
          </a:p>
        </p:txBody>
      </p:sp>
      <p:pic>
        <p:nvPicPr>
          <p:cNvPr id="50178" name="Picture 2" descr="http://skylineru.net/wp-content/uploads/2013/08/0257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61912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5016"/>
            <a:ext cx="7543824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Оставили  потомкам астрологию</a:t>
            </a:r>
          </a:p>
          <a:p>
            <a:endParaRPr lang="ru-RU" dirty="0"/>
          </a:p>
        </p:txBody>
      </p:sp>
      <p:pic>
        <p:nvPicPr>
          <p:cNvPr id="51202" name="Picture 2" descr="http://www.ljplus.ru/img4/a/r/arhivar_rus/sta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51911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ПЕРВАЯ  ЦИВИЛИЗАЦИЯ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3328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Возникла около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тысячелетия до н.э.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Долина рек Тигра и Евфрата: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 – Средиземноморье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 – Иранское плоскогорье.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 – Персидский залив, пустыни Аравии </a:t>
            </a:r>
          </a:p>
          <a:p>
            <a:pPr lvl="2">
              <a:lnSpc>
                <a:spcPct val="9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 – Кавказ</a:t>
            </a:r>
          </a:p>
          <a:p>
            <a:endParaRPr lang="ru-RU" dirty="0"/>
          </a:p>
        </p:txBody>
      </p:sp>
      <p:pic>
        <p:nvPicPr>
          <p:cNvPr id="4" name="Picture 2" descr="D:\Temp\Мои документы\Настя\ШКОЛА 500\подготовка к урокам\МХК\месопотамия\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714752"/>
            <a:ext cx="4214842" cy="2950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58204" cy="22145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особенность месопотамской архитектуры:</a:t>
            </a:r>
          </a:p>
          <a:p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Преобладание массы над внутренним пространством</a:t>
            </a:r>
          </a:p>
          <a:p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Глазурованные кирпичи</a:t>
            </a:r>
          </a:p>
          <a:p>
            <a:endParaRPr lang="ru-RU" dirty="0"/>
          </a:p>
        </p:txBody>
      </p:sp>
      <p:pic>
        <p:nvPicPr>
          <p:cNvPr id="4" name="Picture 3" descr="D:\Temp\Мои документы\Настя\ШКОЛА 500\подготовка к урокам\МХК\месопотамия\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2500306"/>
            <a:ext cx="6530155" cy="4082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143512"/>
            <a:ext cx="7972452" cy="1554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     Барельеф </a:t>
            </a:r>
            <a:r>
              <a:rPr lang="ru-RU" sz="2600" b="1" dirty="0" smtClean="0">
                <a:solidFill>
                  <a:srgbClr val="0000CC"/>
                </a:solidFill>
              </a:rPr>
              <a:t>– вид скульптуры, в котором изображение является выпуклым </a:t>
            </a:r>
            <a:r>
              <a:rPr lang="ru-RU" sz="2600" b="1" dirty="0" smtClean="0">
                <a:solidFill>
                  <a:srgbClr val="0000CC"/>
                </a:solidFill>
              </a:rPr>
              <a:t> по </a:t>
            </a:r>
            <a:r>
              <a:rPr lang="ru-RU" sz="2600" b="1" dirty="0" smtClean="0">
                <a:solidFill>
                  <a:srgbClr val="0000CC"/>
                </a:solidFill>
              </a:rPr>
              <a:t>отношению к плоскости фона.</a:t>
            </a:r>
          </a:p>
          <a:p>
            <a:endParaRPr lang="ru-RU" dirty="0"/>
          </a:p>
        </p:txBody>
      </p:sp>
      <p:pic>
        <p:nvPicPr>
          <p:cNvPr id="4" name="Picture 2" descr="D:\Temp\Мои документы\Настя\ШКОЛА 500\подготовка к урокам\МХК\месопотамия\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6000792" cy="3273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Сочетание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строгой графики и красочной декоративности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Многократное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воспроизведение одного и того же рельефа на глазурованных кирпичах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Пандус – пологий въезд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Частые подъемы соленных грунтовых вод и песчаные бури заставляли строить сооружения на высоких платформах с лестницами или пандусом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4" name="Picture 2" descr="D:\Temp\Мои документы\Настя\ШКОЛА 500\подготовка к урокам\МХК\месопотамия\uruk-02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500306"/>
            <a:ext cx="4210150" cy="315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Зиккурат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Уре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(ок.2200 – 2000 гг.до н.э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ru-RU" sz="36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72074"/>
            <a:ext cx="8786874" cy="148271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err="1" smtClean="0">
                <a:solidFill>
                  <a:srgbClr val="0000CC"/>
                </a:solidFill>
              </a:rPr>
              <a:t>Зиккурат</a:t>
            </a:r>
            <a:r>
              <a:rPr lang="ru-RU" sz="4000" b="1" dirty="0" smtClean="0">
                <a:solidFill>
                  <a:srgbClr val="0000CC"/>
                </a:solidFill>
              </a:rPr>
              <a:t> – </a:t>
            </a:r>
            <a:r>
              <a:rPr lang="ru-RU" sz="3600" b="1" dirty="0" smtClean="0">
                <a:solidFill>
                  <a:srgbClr val="0000CC"/>
                </a:solidFill>
              </a:rPr>
              <a:t>многоступенчатый</a:t>
            </a:r>
            <a:r>
              <a:rPr lang="ru-RU" sz="4000" b="1" dirty="0" smtClean="0">
                <a:solidFill>
                  <a:srgbClr val="0000CC"/>
                </a:solidFill>
              </a:rPr>
              <a:t> храм 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(</a:t>
            </a:r>
            <a:r>
              <a:rPr lang="ru-RU" dirty="0" smtClean="0">
                <a:solidFill>
                  <a:srgbClr val="0000CC"/>
                </a:solidFill>
              </a:rPr>
              <a:t>от </a:t>
            </a:r>
            <a:r>
              <a:rPr lang="ru-RU" dirty="0" err="1" smtClean="0">
                <a:solidFill>
                  <a:srgbClr val="0000CC"/>
                </a:solidFill>
              </a:rPr>
              <a:t>вавил</a:t>
            </a:r>
            <a:r>
              <a:rPr lang="ru-RU" dirty="0" smtClean="0">
                <a:solidFill>
                  <a:srgbClr val="0000CC"/>
                </a:solidFill>
              </a:rPr>
              <a:t>. </a:t>
            </a:r>
            <a:r>
              <a:rPr lang="ru-RU" dirty="0" err="1" smtClean="0">
                <a:solidFill>
                  <a:srgbClr val="0000CC"/>
                </a:solidFill>
              </a:rPr>
              <a:t>sigguratu</a:t>
            </a:r>
            <a:r>
              <a:rPr lang="ru-RU" dirty="0" smtClean="0">
                <a:solidFill>
                  <a:srgbClr val="0000CC"/>
                </a:solidFill>
              </a:rPr>
              <a:t> — «вершина»)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Храм </a:t>
            </a:r>
            <a:r>
              <a:rPr lang="ru-RU" b="1" dirty="0" smtClean="0">
                <a:solidFill>
                  <a:srgbClr val="0000CC"/>
                </a:solidFill>
              </a:rPr>
              <a:t>бога луны </a:t>
            </a:r>
            <a:r>
              <a:rPr lang="ru-RU" b="1" dirty="0" err="1" smtClean="0">
                <a:solidFill>
                  <a:srgbClr val="0000CC"/>
                </a:solidFill>
              </a:rPr>
              <a:t>Нанны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" name="Picture 4" descr="сканирование0040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285984" y="1142984"/>
            <a:ext cx="4714908" cy="337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Строительный материал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1600200"/>
            <a:ext cx="25431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D:\Temp\Мои документы\Настя\ШКОЛА 500\подготовка к урокам\МХК\месопотамия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700808"/>
            <a:ext cx="3744416" cy="2798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D:\Temp\Мои документы\Настя\ШКОЛА 500\подготовка к урокам\МХК\месопотамия\0_5293c_67aa0a36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005064"/>
            <a:ext cx="3081453" cy="231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714620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Храмы возводились из кирпича- сырца и требовали постоянного обновления.</a:t>
            </a:r>
            <a:endParaRPr lang="ru-RU" sz="3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  МЕСОПОТАМИИ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144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ЭНЛИЛЬ                    ЭНКИ                           </a:t>
            </a:r>
            <a:r>
              <a:rPr lang="ru-RU" dirty="0" smtClean="0"/>
              <a:t>ИНАННА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D:\Temp\Мои документы\Настя\ШКОЛА 500\подготовка к урокам\МХК\месопотамия\Enlil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1594741" cy="3138040"/>
          </a:xfrm>
          <a:prstGeom prst="rect">
            <a:avLst/>
          </a:prstGeom>
          <a:noFill/>
        </p:spPr>
      </p:pic>
      <p:pic>
        <p:nvPicPr>
          <p:cNvPr id="5" name="Picture 3" descr="D:\Temp\Мои документы\Настя\ШКОЛА 500\подготовка к урокам\МХК\месопотамия\ЭН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484783"/>
            <a:ext cx="2680319" cy="347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Temp\Мои документы\Настя\ШКОЛА 500\подготовка к урокам\МХК\месопотамия\инан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1412776"/>
            <a:ext cx="2016224" cy="36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Клинопись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60771"/>
            <a:ext cx="9144000" cy="319722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Система </a:t>
            </a:r>
            <a:r>
              <a:rPr lang="ru-RU" sz="2400" b="1" dirty="0" smtClean="0">
                <a:solidFill>
                  <a:srgbClr val="0000CC"/>
                </a:solidFill>
              </a:rPr>
              <a:t>письменности переднеазиатского региона связана с так называемой клинописью, постепенно развивавшегося из рисуночного письма. Клинопись не была алфавитом, то есть звуковым письмом, а содержала идеограммы, которые обозначали либо целые слова, либо гласные, либо слоги. Сложные шумерские тексты напоминают ребусы, и читать их было трудно. Всего в шумерской клинописи, развитой дальше аккадцами, было около 600 знаков. Клинописные тексты на глиняных табличках: учебные, культовые, государственные – стали вечными памятниками этой культуры.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4337" name="Picture 1" descr="C:\Documents and Settings\Admin\Рабочий стол\Двуречье\клинопи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28"/>
            <a:ext cx="3371864" cy="329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lexlat.ucoz.ru/_pu/7/71358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8643999" cy="5463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428605"/>
            <a:ext cx="3214678" cy="642939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От гор Армении на севере до Персидского залива на юге, от горных областей Ирана на востоке до Сирийско-Месопотамской степи на западе протянулась обширная территория, названная древнегреческими географами Месопотамией, что в переводе означает «Междуречье». В литературе на русском языке чаще употребляется название «</a:t>
            </a:r>
            <a:r>
              <a:rPr lang="ru-RU" sz="2800" b="1" dirty="0" err="1" smtClean="0">
                <a:solidFill>
                  <a:srgbClr val="0000CC"/>
                </a:solidFill>
              </a:rPr>
              <a:t>Двуречье</a:t>
            </a:r>
            <a:r>
              <a:rPr lang="ru-RU" sz="2800" b="1" dirty="0" smtClean="0">
                <a:solidFill>
                  <a:srgbClr val="0000CC"/>
                </a:solidFill>
              </a:rPr>
              <a:t>» (от двух рек — Евфрата и </a:t>
            </a:r>
            <a:r>
              <a:rPr lang="ru-RU" sz="2800" b="1" dirty="0" smtClean="0">
                <a:solidFill>
                  <a:srgbClr val="0000CC"/>
                </a:solidFill>
              </a:rPr>
              <a:t>Тигра)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39938" name="Picture 2" descr="C:\Documents and Settings\Admin\Рабочий стол\Двуречье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9" y="714356"/>
            <a:ext cx="626133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57892"/>
            <a:ext cx="8229600" cy="76833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Сейчас это в основном территория Иракской Республики.</a:t>
            </a:r>
            <a:endParaRPr lang="ru-RU" dirty="0"/>
          </a:p>
        </p:txBody>
      </p:sp>
      <p:pic>
        <p:nvPicPr>
          <p:cNvPr id="54274" name="Picture 2" descr="http://upload.wikimedia.org/wikipedia/ru/thumb/4/45/%D0%A4%D0%B8%D0%B7._%D0%BA%D0%B0%D1%80%D1%82%D0%B0_%D0%98%D1%80%D0%B0%D0%BA%D0%B0.png/595px-%D0%A4%D0%B8%D0%B7._%D0%BA%D0%B0%D1%80%D1%82%D0%B0_%D0%98%D1%80%D0%B0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56673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857760"/>
            <a:ext cx="8643998" cy="181131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Разливы Тигра и Евфрата зависят от таяния снегов на Армянском нагорье. Обычно их разлив приходится на март — апрель. Однако его сроки в отличие от режима реки Нил не были точными, ибо Тигр и Евфрат пересекали на своем пути различные климатические зоны, таяние горных снегов не всегда наступало в одно и то же время.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24578" name="Picture 2" descr="http://www.blogodisea.com/wp-content/uploads/2013/12/canal-irrigacion-sumerio-cerca-euf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715172" cy="4288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91134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Воды рек несли ил, который содержал растительные остатки и растворенные соли горных минералов и во время половодья оставался на полях, удобряя их. Земли Месопотамии отличались исключительным плодородием, о чем единодушно говорят в своих произведениях Геродот и другие античные авторы.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0962" name="Picture 2" descr="http://coollib.com/i/50/2850/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651104" cy="393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86322"/>
            <a:ext cx="8715436" cy="207167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Угрозу для плодородия месопотамских земель представляли сильные ветры из района пустынь, приносившие тучи песка. А ветры, дувшие с Персидского залива, гнавшие на берег большие волны и поднимавшие уровень воды в Тигре и Евфрате, могли привести к сильным наводнениям, недаром именно в </a:t>
            </a:r>
            <a:r>
              <a:rPr lang="ru-RU" sz="2400" b="1" dirty="0" err="1" smtClean="0">
                <a:solidFill>
                  <a:srgbClr val="0000CC"/>
                </a:solidFill>
              </a:rPr>
              <a:t>Двуречье</a:t>
            </a:r>
            <a:r>
              <a:rPr lang="ru-RU" sz="2400" b="1" dirty="0" smtClean="0">
                <a:solidFill>
                  <a:srgbClr val="0000CC"/>
                </a:solidFill>
              </a:rPr>
              <a:t> родилась знаменитая легенда о всемирном потопе. 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43010" name="Picture 2" descr="http://intoclassics.net/_nw/257/14101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66754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78595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Только на севере Месопотамии можно было рассчитывать на естественное орошение (дожди, таяние снегов), но и там устраивались колодцы, бассейны и проводились небольшие каналы, что гарантировало снабжение полей водой.</a:t>
            </a:r>
            <a:endParaRPr lang="ru-RU" dirty="0"/>
          </a:p>
        </p:txBody>
      </p:sp>
      <p:pic>
        <p:nvPicPr>
          <p:cNvPr id="49154" name="Picture 2" descr="http://neobychno.com/img/2011/08/11-tig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6575105" cy="4405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86124"/>
            <a:ext cx="8229600" cy="3257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Климат Месопотамии был неодинаков на севере и юге. На севере, в зоне сухих субтропиков, зимой иногда выпадал снег, весной и осенью бывали дожди. Юг отличался исключительно жарким и сухим климатом.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На территории Месопотамии в изобилии имелись глина и природный асфальт. В северной части страны встречались месторождения металлов (свинца, олова, железа), гористые районы давали много камня.</a:t>
            </a:r>
          </a:p>
          <a:p>
            <a:endParaRPr lang="ru-RU" dirty="0"/>
          </a:p>
        </p:txBody>
      </p:sp>
      <p:pic>
        <p:nvPicPr>
          <p:cNvPr id="44034" name="Picture 2" descr="http://history-of-arts.narod.ru/img/lec5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4483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865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ПЕРВАЯ  ЦИВИЛИЗАЦИЯ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Культурные периоды:</vt:lpstr>
      <vt:lpstr>Достижения цивилизации:</vt:lpstr>
      <vt:lpstr>Слайд 16</vt:lpstr>
      <vt:lpstr>Слайд 17</vt:lpstr>
      <vt:lpstr>Слайд 18</vt:lpstr>
      <vt:lpstr>Слайд 19</vt:lpstr>
      <vt:lpstr>Слайд 20</vt:lpstr>
      <vt:lpstr>Слайд 21</vt:lpstr>
      <vt:lpstr>Пандус – пологий въезд</vt:lpstr>
      <vt:lpstr>Зиккурат в Уре  (ок.2200 – 2000 гг.до н.э.)  </vt:lpstr>
      <vt:lpstr>Строительный материал</vt:lpstr>
      <vt:lpstr>БОГИ  МЕСОПОТАМИИ</vt:lpstr>
      <vt:lpstr>Клинопись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Древнейшие государства Двуречья</dc:title>
  <cp:lastModifiedBy>Admin</cp:lastModifiedBy>
  <cp:revision>22</cp:revision>
  <dcterms:modified xsi:type="dcterms:W3CDTF">2014-10-29T00:08:05Z</dcterms:modified>
</cp:coreProperties>
</file>