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9" r:id="rId8"/>
    <p:sldId id="281" r:id="rId9"/>
    <p:sldId id="275" r:id="rId10"/>
    <p:sldId id="280" r:id="rId11"/>
    <p:sldId id="304" r:id="rId12"/>
    <p:sldId id="314" r:id="rId13"/>
    <p:sldId id="317" r:id="rId14"/>
    <p:sldId id="315" r:id="rId15"/>
    <p:sldId id="264" r:id="rId16"/>
    <p:sldId id="266" r:id="rId17"/>
    <p:sldId id="263" r:id="rId18"/>
    <p:sldId id="305" r:id="rId19"/>
    <p:sldId id="270" r:id="rId20"/>
    <p:sldId id="271" r:id="rId21"/>
    <p:sldId id="301" r:id="rId22"/>
    <p:sldId id="265" r:id="rId23"/>
    <p:sldId id="282" r:id="rId24"/>
    <p:sldId id="283" r:id="rId25"/>
    <p:sldId id="285" r:id="rId26"/>
    <p:sldId id="284" r:id="rId27"/>
    <p:sldId id="267" r:id="rId28"/>
    <p:sldId id="302" r:id="rId29"/>
    <p:sldId id="303" r:id="rId30"/>
    <p:sldId id="274" r:id="rId31"/>
    <p:sldId id="27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2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ice-nut.ru/egypt/egypt08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44" cy="680087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"/>
            <a:ext cx="7143768" cy="12144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Древний Египет</a:t>
            </a:r>
            <a:endParaRPr lang="ru-RU" sz="40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282" y="5715016"/>
            <a:ext cx="6858048" cy="966782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Презентация Губы Т.Н.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учителя истории ОШ№ 69 г. Запорожья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2014 г.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6" descr="http://cs10220.vk.me/g5990230/a_b2311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857760"/>
            <a:ext cx="7286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Географическое положение и природа  Древнего Египта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43512"/>
            <a:ext cx="7215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Политическое и социальное устройство государства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142984"/>
            <a:ext cx="228601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Мина – 1-й  фараон объединённого Египта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 l="5530" t="18053" b="2943"/>
          <a:stretch>
            <a:fillRect/>
          </a:stretch>
        </p:blipFill>
        <p:spPr bwMode="auto">
          <a:xfrm>
            <a:off x="3611562" y="1428736"/>
            <a:ext cx="434067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</a:rPr>
              <a:t>     </a:t>
            </a:r>
            <a:r>
              <a:rPr lang="ru-RU" sz="3200" b="1" dirty="0" smtClean="0">
                <a:solidFill>
                  <a:schemeClr val="hlink"/>
                </a:solidFill>
              </a:rPr>
              <a:t>Жители </a:t>
            </a:r>
            <a:r>
              <a:rPr lang="en-US" sz="3200" b="1" dirty="0" smtClean="0">
                <a:solidFill>
                  <a:schemeClr val="hlink"/>
                </a:solidFill>
              </a:rPr>
              <a:t>  </a:t>
            </a:r>
            <a:r>
              <a:rPr lang="ru-RU" sz="3200" b="1" dirty="0" smtClean="0">
                <a:solidFill>
                  <a:schemeClr val="hlink"/>
                </a:solidFill>
              </a:rPr>
              <a:t>Древнего  </a:t>
            </a:r>
            <a:r>
              <a:rPr lang="en-US" sz="3200" b="1" dirty="0" smtClean="0">
                <a:solidFill>
                  <a:schemeClr val="hlink"/>
                </a:solidFill>
              </a:rPr>
              <a:t>               </a:t>
            </a:r>
            <a:r>
              <a:rPr lang="ru-RU" sz="3200" b="1" dirty="0" smtClean="0">
                <a:solidFill>
                  <a:schemeClr val="hlink"/>
                </a:solidFill>
              </a:rPr>
              <a:t>Египта.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0"/>
            <a:ext cx="9144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86182" y="2500306"/>
            <a:ext cx="1534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Фараон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Picture 3" descr="C:\Documents and Settings\ИОЦ\Рабочий стол\2011-08-19\Сканировать1000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571736" y="1071546"/>
            <a:ext cx="746106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2928934"/>
            <a:ext cx="1585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Вельможи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Picture 2" descr="C:\Documents and Settings\ИОЦ\Рабочий стол\2011-08-19\Сканировать1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7215206" y="2214554"/>
            <a:ext cx="1166810" cy="137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286644" y="3571876"/>
            <a:ext cx="1099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Писцы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" name="Picture 4" descr="C:\Documents and Settings\ИОЦ\Рабочий стол\2011-08-19\Сканировать10002.JPG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143372" y="3143248"/>
            <a:ext cx="1214446" cy="141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14810" y="4429132"/>
            <a:ext cx="1093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Воины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" name="Picture 5" descr="C:\Documents and Settings\ИОЦ\Рабочий стол\2011-08-19\Сканировать10003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214282" y="4143380"/>
            <a:ext cx="32004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14348" y="5429264"/>
            <a:ext cx="2060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Ремесленники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5286388"/>
            <a:ext cx="1938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Земледельцы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143380"/>
            <a:ext cx="2743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://img.photobucket.com/albums/v373/Aury/History%20of%20costume/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1214422"/>
            <a:ext cx="1032742" cy="185736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715008" y="3000372"/>
            <a:ext cx="1229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Жрецы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0962" name="Picture 2" descr="http://3dmax.1bs.ru/files/images/Ranof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1500174"/>
            <a:ext cx="1000132" cy="2091531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14348" y="3429000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Чиновники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5072074"/>
            <a:ext cx="2079423" cy="13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214810" y="6334780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рабы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gipet.uz/wp-content/uploads/iiarh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9731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36216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29190" y="214290"/>
            <a:ext cx="1550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10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Фараон</a:t>
            </a:r>
            <a:endParaRPr lang="ru-RU" sz="3200" b="1" dirty="0">
              <a:solidFill>
                <a:srgbClr val="F10F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1214422"/>
            <a:ext cx="2498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Вельможи</a:t>
            </a:r>
            <a:r>
              <a:rPr lang="ru-RU" sz="3200" dirty="0" smtClean="0">
                <a:solidFill>
                  <a:srgbClr val="0000FF"/>
                </a:solidFill>
              </a:rPr>
              <a:t> 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2214554"/>
            <a:ext cx="1637821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Царские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советники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3643314"/>
            <a:ext cx="2595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Военачальники 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4500570"/>
            <a:ext cx="147027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Писцы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</a:pPr>
            <a:r>
              <a:rPr lang="ru-RU" b="1" dirty="0" smtClean="0">
                <a:solidFill>
                  <a:srgbClr val="3B42C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чиновники</a:t>
            </a:r>
            <a:endParaRPr lang="ru-RU" b="1" dirty="0">
              <a:solidFill>
                <a:srgbClr val="3B42C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5929330"/>
            <a:ext cx="185737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Земледельцы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ремесленники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stival.1september.ru/articles/311576/img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1" y="0"/>
            <a:ext cx="5643570" cy="6858000"/>
          </a:xfrm>
          <a:prstGeom prst="rect">
            <a:avLst/>
          </a:prstGeom>
          <a:noFill/>
        </p:spPr>
      </p:pic>
      <p:pic>
        <p:nvPicPr>
          <p:cNvPr id="1028" name="Picture 4" descr="http://mnenapodium.narod.ru/images/table/Table0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3333750" cy="1962150"/>
          </a:xfrm>
          <a:prstGeom prst="rect">
            <a:avLst/>
          </a:prstGeom>
          <a:noFill/>
        </p:spPr>
      </p:pic>
      <p:pic>
        <p:nvPicPr>
          <p:cNvPr id="1030" name="Picture 6" descr="http://www.ms77.ru/images/07140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214554"/>
            <a:ext cx="3333750" cy="1962150"/>
          </a:xfrm>
          <a:prstGeom prst="rect">
            <a:avLst/>
          </a:prstGeom>
          <a:noFill/>
        </p:spPr>
      </p:pic>
      <p:pic>
        <p:nvPicPr>
          <p:cNvPr id="1032" name="Picture 8" descr="Налоги в Древнем Египте –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786322"/>
            <a:ext cx="3364787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/>
          <a:lstStyle/>
          <a:p>
            <a:r>
              <a:rPr lang="ru-RU" b="1" dirty="0" smtClean="0"/>
              <a:t>Жизнь вельмож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5072074"/>
            <a:ext cx="5643602" cy="15716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Вельможи жили в роскоши, имели много рабов, занимали высокие должности в государстве.</a:t>
            </a:r>
            <a:endParaRPr lang="ru-RU" sz="2800" dirty="0"/>
          </a:p>
        </p:txBody>
      </p:sp>
      <p:pic>
        <p:nvPicPr>
          <p:cNvPr id="4" name="Picture 13" descr="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2000"/>
          </a:blip>
          <a:srcRect/>
          <a:stretch>
            <a:fillRect/>
          </a:stretch>
        </p:blipFill>
        <p:spPr bwMode="auto">
          <a:xfrm>
            <a:off x="0" y="1428736"/>
            <a:ext cx="2959051" cy="4887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142984"/>
            <a:ext cx="5643602" cy="392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3143249"/>
            <a:ext cx="3043230" cy="250033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Владения</a:t>
            </a:r>
          </a:p>
          <a:p>
            <a:pPr algn="ctr">
              <a:buNone/>
            </a:pPr>
            <a:r>
              <a:rPr lang="ru-RU" b="1" dirty="0" smtClean="0"/>
              <a:t>вельможи</a:t>
            </a:r>
            <a:endParaRPr lang="ru-RU" b="1" dirty="0"/>
          </a:p>
        </p:txBody>
      </p:sp>
      <p:pic>
        <p:nvPicPr>
          <p:cNvPr id="4" name="Picture 6" descr="4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>
          <a:xfrm>
            <a:off x="214282" y="142852"/>
            <a:ext cx="5143536" cy="6490653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Писцы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00200"/>
            <a:ext cx="492922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Писцы были очень уважаемые люди, так как учиться было трудно, нужно было знать около 750 иероглифов. Про ленивых учеников  говорили:  «Ухо мальчика на его спине».</a:t>
            </a:r>
          </a:p>
          <a:p>
            <a:pPr>
              <a:buNone/>
            </a:pPr>
            <a:r>
              <a:rPr lang="ru-RU" sz="2800" dirty="0" smtClean="0"/>
              <a:t>    </a:t>
            </a:r>
            <a:endParaRPr lang="ru-RU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571612"/>
            <a:ext cx="3714750" cy="49053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ozetskiy_kamen_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643063"/>
            <a:ext cx="4700587" cy="4608512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5008" y="2000240"/>
            <a:ext cx="29289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ahoma" pitchFamily="34" charset="0"/>
              </a:rPr>
              <a:t>Розеттский</a:t>
            </a:r>
            <a:r>
              <a:rPr lang="ru-RU" dirty="0" smtClean="0">
                <a:latin typeface="Tahoma" pitchFamily="34" charset="0"/>
              </a:rPr>
              <a:t> камень = это стела с надписями на древнеегипетском и греческом языках, найденная во время похода Наполеона в Египет в к.18в. Шампольон расшифровал надписи и это позволило читать древние записи жрецов в пирамидах, гробницах и на папирусных свитках.</a:t>
            </a:r>
            <a:endParaRPr lang="ru-RU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Расшифровка египетских иероглифов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857364"/>
            <a:ext cx="54292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3071834" cy="487940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6215106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Египет расположен в Северо-Восточной </a:t>
            </a:r>
          </a:p>
          <a:p>
            <a:pPr>
              <a:buNone/>
            </a:pPr>
            <a:r>
              <a:rPr lang="ru-RU" sz="2400" dirty="0" smtClean="0"/>
              <a:t>Африке. </a:t>
            </a:r>
          </a:p>
          <a:p>
            <a:pPr>
              <a:buNone/>
            </a:pPr>
            <a:r>
              <a:rPr lang="ru-RU" sz="2400" dirty="0" smtClean="0"/>
              <a:t>Древние египтяне называли свою страну </a:t>
            </a:r>
          </a:p>
          <a:p>
            <a:pPr>
              <a:buNone/>
            </a:pPr>
            <a:r>
              <a:rPr lang="ru-RU" sz="2400" dirty="0" smtClean="0"/>
              <a:t>«Чёрная земля»- </a:t>
            </a:r>
            <a:r>
              <a:rPr lang="ru-RU" sz="2400" dirty="0" err="1" smtClean="0"/>
              <a:t>Кемет</a:t>
            </a:r>
            <a:r>
              <a:rPr lang="ru-RU" sz="2400" dirty="0" smtClean="0"/>
              <a:t>, а пустыни -  «красная</a:t>
            </a:r>
          </a:p>
          <a:p>
            <a:pPr>
              <a:buNone/>
            </a:pPr>
            <a:r>
              <a:rPr lang="ru-RU" sz="2400" dirty="0" smtClean="0"/>
              <a:t>земля». </a:t>
            </a:r>
          </a:p>
          <a:p>
            <a:pPr>
              <a:buNone/>
            </a:pPr>
            <a:r>
              <a:rPr lang="ru-RU" sz="2400" dirty="0" smtClean="0"/>
              <a:t>     Главная река страны – Нил, который преодолевает  множество порогов, а при впадении в Средиземное море образует  дельту – разветвление на несколько рукавов.</a:t>
            </a:r>
            <a:endParaRPr lang="ru-RU" sz="2400" dirty="0"/>
          </a:p>
        </p:txBody>
      </p:sp>
      <p:sp>
        <p:nvSpPr>
          <p:cNvPr id="9218" name="AutoShape 2" descr="https://pp.vk.me/c10220/g5990230/a_b23116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p.vk.me/c10220/g5990230/a_b23116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0"/>
            <a:ext cx="2643174" cy="6858000"/>
          </a:xfrm>
          <a:prstGeom prst="rect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21429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Географическое положение и природа</a:t>
            </a:r>
            <a:br>
              <a:rPr lang="ru-RU" sz="2800" b="1" dirty="0" smtClean="0"/>
            </a:br>
            <a:r>
              <a:rPr lang="ru-RU" sz="2800" b="1" dirty="0" smtClean="0"/>
              <a:t>Древнего Египта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928802"/>
            <a:ext cx="4572000" cy="3001963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000108"/>
            <a:ext cx="3497263" cy="4821237"/>
          </a:xfrm>
          <a:prstGeom prst="rect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304800" y="1676400"/>
            <a:ext cx="8839200" cy="4973638"/>
            <a:chOff x="304800" y="1676400"/>
            <a:chExt cx="8839200" cy="4972854"/>
          </a:xfrm>
        </p:grpSpPr>
        <p:grpSp>
          <p:nvGrpSpPr>
            <p:cNvPr id="3" name="Группа 6"/>
            <p:cNvGrpSpPr>
              <a:grpSpLocks/>
            </p:cNvGrpSpPr>
            <p:nvPr/>
          </p:nvGrpSpPr>
          <p:grpSpPr bwMode="auto">
            <a:xfrm>
              <a:off x="304800" y="1676400"/>
              <a:ext cx="8458200" cy="4342715"/>
              <a:chOff x="304800" y="1676399"/>
              <a:chExt cx="8458200" cy="434271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04800" y="1676399"/>
                <a:ext cx="8458200" cy="434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4800" y="1676399"/>
                <a:ext cx="4229100" cy="1799941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29200" y="1676399"/>
                <a:ext cx="3733800" cy="2057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62200" y="3962400"/>
                <a:ext cx="4038600" cy="2009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81000" y="6172200"/>
              <a:ext cx="87630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500" dirty="0" smtClean="0"/>
                <a:t> .</a:t>
              </a:r>
              <a:endParaRPr lang="ru-RU" sz="25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28596" y="21429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hlink"/>
                </a:solidFill>
              </a:rPr>
              <a:t>Жизнь и труд простых земледельцев и ремесленников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ru-RU" dirty="0" smtClean="0"/>
              <a:t>Жизнь земледельцев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357694"/>
            <a:ext cx="8115328" cy="2286016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dirty="0" smtClean="0"/>
              <a:t>Свободные земледельцы занимались физическим трудом, подчинялись как вельможам, так и писцам, платили одну треть урожая фараону. Они носили грубую одежду, вели бедный образ жизни, за неповиновение могли быть наказаны. </a:t>
            </a:r>
          </a:p>
          <a:p>
            <a:pPr>
              <a:buNone/>
              <a:defRPr/>
            </a:pPr>
            <a:r>
              <a:rPr lang="ru-RU" dirty="0" smtClean="0"/>
              <a:t>Среди низших слоев населения можно было выделить зависимых «царских людей» и рабов – «живые убитые». Они были несвободны и не имели прав.</a:t>
            </a:r>
            <a:endParaRPr lang="ru-RU" dirty="0"/>
          </a:p>
        </p:txBody>
      </p:sp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071538" y="714356"/>
            <a:ext cx="7164957" cy="3398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813" y="665163"/>
            <a:ext cx="4548187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928670"/>
            <a:ext cx="457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Известно, что в Египте существовало большое и тщательно управляемое царское хозяйство, было развито земледелие, скотоводство, рыболовство и охота. Занимались виноделием.</a:t>
            </a:r>
          </a:p>
          <a:p>
            <a:pPr algn="just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Выращивали ячмень, пшеницу, виноград, смоквы и финики, разводили крупный и мелкий рогатый скот.</a:t>
            </a:r>
          </a:p>
          <a:p>
            <a:pPr algn="just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Иногда в рельефах и фресках представлены вполне конкретные сцены из повседневной трудовой жизни египтян: охота в нильских зарослях, рыбная ловля, трапеза. Фреска с изображением трудовой жизни египтян. 2 тыс. до н.э. Лувр, Париж.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14290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Занятия  Древних египтян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image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8540549" cy="571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32899" y="357166"/>
            <a:ext cx="667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Пахота, сев, жатва и молотьба пшеницы. </a:t>
            </a:r>
            <a:endParaRPr lang="ru-RU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Виноделие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8001056" cy="44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00232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Виноделие. Фреска из погребения писца </a:t>
            </a:r>
            <a:r>
              <a:rPr lang="ru-RU" sz="24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Нахта</a:t>
            </a:r>
            <a:r>
              <a:rPr lang="ru-RU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Фивы.  2 тыс. до н.э. Лувр. Париж.</a:t>
            </a:r>
            <a:endParaRPr lang="ru-RU" sz="2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Египет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9142" y="3214686"/>
            <a:ext cx="3586713" cy="338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14546" y="28572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Фреска с изображением египтянина-крестьянина, достающего воду из Нила с помощью </a:t>
            </a:r>
            <a:r>
              <a:rPr lang="ru-RU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шадуфа</a:t>
            </a:r>
            <a:r>
              <a:rPr lang="ru-RU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2 тыс. до н.э. Лувр, Париж</a:t>
            </a:r>
            <a:endParaRPr lang="ru-RU" sz="28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Рисунок 6" descr="st42_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514353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2971792" cy="205422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Жильё </a:t>
            </a:r>
          </a:p>
          <a:p>
            <a:pPr algn="ctr">
              <a:buNone/>
            </a:pPr>
            <a:r>
              <a:rPr lang="ru-RU" b="1" dirty="0" smtClean="0"/>
              <a:t>бедняка</a:t>
            </a:r>
            <a:endParaRPr lang="ru-RU" b="1" dirty="0"/>
          </a:p>
        </p:txBody>
      </p:sp>
      <p:pic>
        <p:nvPicPr>
          <p:cNvPr id="4" name="Picture 6" descr="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929058" y="22201"/>
            <a:ext cx="4857758" cy="658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Documents and Settings\ИОЦ\Рабочий стол\2011-08-19\Сканировать10003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14282" y="21429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7572796" cy="533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0086" y="5786454"/>
            <a:ext cx="6437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Модель древнеегипетской мастерской  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78343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488" y="571480"/>
            <a:ext cx="3315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hlink"/>
                </a:solidFill>
              </a:rPr>
              <a:t>Сбор налогов.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500702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Миниатюрная  скульптурная  композиция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«Подсчет стада» 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1328734"/>
          </a:xfrm>
        </p:spPr>
        <p:txBody>
          <a:bodyPr/>
          <a:lstStyle/>
          <a:p>
            <a:r>
              <a:rPr lang="ru-RU" dirty="0" smtClean="0"/>
              <a:t>Берега Нила густо покрыты зарослями египетского тростника – </a:t>
            </a:r>
            <a:r>
              <a:rPr lang="ru-RU" b="1" u="sng" dirty="0" smtClean="0"/>
              <a:t>папируса.</a:t>
            </a:r>
            <a:endParaRPr lang="ru-RU" b="1" u="sng" dirty="0"/>
          </a:p>
        </p:txBody>
      </p:sp>
      <p:pic>
        <p:nvPicPr>
          <p:cNvPr id="4" name="Picture 2" descr="C:\Users\User\Desktop\afr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6688086" cy="501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</a:t>
            </a:r>
            <a:r>
              <a:rPr lang="ru-RU" sz="3200" b="1" dirty="0" smtClean="0"/>
              <a:t>Завоевательные походы египетских фараонов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000240"/>
            <a:ext cx="5400684" cy="42148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Великим завоевателем был фараон Тутмос </a:t>
            </a:r>
            <a:r>
              <a:rPr lang="en-US" sz="2800" dirty="0" smtClean="0"/>
              <a:t>III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    За время его правления территория Египетского государства увеличилась в три раза. Имея сильную армию, он завоевал страны Средиземноморья – Палестину и Сирию, страну на южных границах Египта – Нубию и другие страны.</a:t>
            </a:r>
            <a:endParaRPr lang="ru-RU" sz="2400" dirty="0"/>
          </a:p>
        </p:txBody>
      </p:sp>
      <p:pic>
        <p:nvPicPr>
          <p:cNvPr id="4" name="Picture 15" descr="Египетское царство 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2606675" cy="58324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2071702"/>
          </a:xfrm>
        </p:spPr>
        <p:txBody>
          <a:bodyPr/>
          <a:lstStyle/>
          <a:p>
            <a:pPr algn="ctr"/>
            <a:r>
              <a:rPr lang="ru-RU" dirty="0" smtClean="0"/>
              <a:t>Во время разлива Нила вода приносила множество частичек полусгнивших растений, которые оседали на дно реки и образовывали плодородный слой почвы - </a:t>
            </a:r>
            <a:r>
              <a:rPr lang="ru-RU" b="1" u="sng" dirty="0" smtClean="0"/>
              <a:t>ил</a:t>
            </a:r>
            <a:endParaRPr lang="ru-RU" b="1" u="sng" dirty="0"/>
          </a:p>
        </p:txBody>
      </p:sp>
      <p:pic>
        <p:nvPicPr>
          <p:cNvPr id="4" name="Picture 2" descr="C:\Users\User\Desktop\b5fa53d76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50272"/>
            <a:ext cx="6143636" cy="460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29124" y="1714488"/>
            <a:ext cx="4186222" cy="1752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b="1" u="sng" dirty="0" smtClean="0">
                <a:solidFill>
                  <a:srgbClr val="002060"/>
                </a:solidFill>
              </a:rPr>
              <a:t>Хамсин</a:t>
            </a:r>
            <a:r>
              <a:rPr lang="ru-RU" sz="2800" dirty="0" smtClean="0">
                <a:solidFill>
                  <a:srgbClr val="002060"/>
                </a:solidFill>
              </a:rPr>
              <a:t> – это  сухой ветер, который дует из пустыни 50 дней и несёт засуху и раскалённый песок, очень мешает  сельскому хозяйству.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galstonok.rusedu.net/gallery/3100/38014-Risuno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71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14290"/>
            <a:ext cx="4143404" cy="64294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Египет считают даром Нила, так как благодаря природным особенностям этой местности, разливам реки Нила египтяне научились строить оросительные сооружения, что заставило объединиться племена в единый народ и создавать своё государство.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52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Объединение Египта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786190"/>
            <a:ext cx="8429684" cy="2714644"/>
          </a:xfrm>
        </p:spPr>
        <p:txBody>
          <a:bodyPr>
            <a:normAutofit fontScale="625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4600" b="1" dirty="0" smtClean="0"/>
              <a:t>3 000 г. до н.э</a:t>
            </a:r>
            <a:r>
              <a:rPr lang="ru-RU" sz="4600" dirty="0" smtClean="0"/>
              <a:t>. – создание единого египетского царства.</a:t>
            </a:r>
          </a:p>
          <a:p>
            <a:pPr>
              <a:buNone/>
            </a:pPr>
            <a:endParaRPr lang="ru-RU" sz="4600" dirty="0" smtClean="0"/>
          </a:p>
          <a:p>
            <a:r>
              <a:rPr lang="ru-RU" sz="4600" dirty="0" smtClean="0"/>
              <a:t>Корона Верхнего и Нижнего Египта, а третья корона символизирует их объединение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7662007" cy="2754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Палетка фараона Нарм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2663825"/>
            <a:ext cx="45243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Царь Нижнего Египт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4975" y="585788"/>
            <a:ext cx="20780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images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642918"/>
            <a:ext cx="19335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3koro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0075" y="585788"/>
            <a:ext cx="31638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5934670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. Палетка (стела) царя </a:t>
            </a:r>
            <a:r>
              <a:rPr lang="ru-RU" dirty="0" err="1" smtClean="0">
                <a:solidFill>
                  <a:srgbClr val="FFFF00"/>
                </a:solidFill>
              </a:rPr>
              <a:t>Нармера</a:t>
            </a:r>
            <a:r>
              <a:rPr lang="ru-RU" dirty="0" smtClean="0">
                <a:solidFill>
                  <a:srgbClr val="FFFF00"/>
                </a:solidFill>
              </a:rPr>
              <a:t>. Рельефы и надписи на обеих сторонах палетки повествуют о победе Верхнего Египта над Нижним. Шифер. Высота 64 см. Около 3000 до н.э. Египетский музей. Каир.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214290"/>
            <a:ext cx="3469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Царь Верхнего и Нижнего Египта.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429156" cy="4525963"/>
          </a:xfrm>
        </p:spPr>
        <p:txBody>
          <a:bodyPr>
            <a:normAutofit fontScale="92500" lnSpcReduction="20000"/>
          </a:bodyPr>
          <a:lstStyle/>
          <a:p>
            <a:pPr algn="ctr" eaLnBrk="0" hangingPunct="0">
              <a:lnSpc>
                <a:spcPct val="90000"/>
              </a:lnSpc>
              <a:buFont typeface="Monotype Sorts" pitchFamily="2" charset="2"/>
              <a:buNone/>
            </a:pPr>
            <a:r>
              <a:rPr lang="ru-RU" b="1" dirty="0" smtClean="0">
                <a:solidFill>
                  <a:schemeClr val="bg2"/>
                </a:solidFill>
              </a:rPr>
              <a:t>За три тысячи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b="1" dirty="0" smtClean="0">
                <a:solidFill>
                  <a:schemeClr val="bg2"/>
                </a:solidFill>
              </a:rPr>
              <a:t>лет до нашей эры царь Южного Египта </a:t>
            </a:r>
          </a:p>
          <a:p>
            <a:pPr algn="ctr" eaLnBrk="0" hangingPunct="0">
              <a:lnSpc>
                <a:spcPct val="90000"/>
              </a:lnSpc>
              <a:buFont typeface="Monotype Sorts" pitchFamily="2" charset="2"/>
              <a:buNone/>
            </a:pPr>
            <a:r>
              <a:rPr lang="ru-RU" b="1" dirty="0" smtClean="0">
                <a:solidFill>
                  <a:schemeClr val="bg2"/>
                </a:solidFill>
              </a:rPr>
              <a:t>окончательно подчинил Северный Египет и объединил страну.</a:t>
            </a:r>
          </a:p>
          <a:p>
            <a:pPr algn="ctr" eaLnBrk="0" hangingPunct="0">
              <a:lnSpc>
                <a:spcPct val="90000"/>
              </a:lnSpc>
              <a:buFont typeface="Monotype Sorts" pitchFamily="2" charset="2"/>
              <a:buNone/>
            </a:pPr>
            <a:r>
              <a:rPr lang="ru-RU" b="1" dirty="0" smtClean="0">
                <a:solidFill>
                  <a:schemeClr val="bg2"/>
                </a:solidFill>
              </a:rPr>
              <a:t>Он стал носить двойную корону - одна как бы вставлена в другую. </a:t>
            </a:r>
          </a:p>
          <a:p>
            <a:pPr algn="ctr" eaLnBrk="0" hangingPunct="0">
              <a:lnSpc>
                <a:spcPct val="90000"/>
              </a:lnSpc>
              <a:buFont typeface="Monotype Sorts" pitchFamily="2" charset="2"/>
              <a:buNone/>
            </a:pPr>
            <a:r>
              <a:rPr lang="ru-RU" b="1" dirty="0" smtClean="0">
                <a:solidFill>
                  <a:schemeClr val="bg2"/>
                </a:solidFill>
              </a:rPr>
              <a:t>Повелителей Египта стали называть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b="1" dirty="0" smtClean="0">
                <a:solidFill>
                  <a:schemeClr val="bg2"/>
                </a:solidFill>
              </a:rPr>
              <a:t>фараонами.</a:t>
            </a:r>
          </a:p>
          <a:p>
            <a:endParaRPr lang="ru-RU" dirty="0"/>
          </a:p>
        </p:txBody>
      </p:sp>
      <p:pic>
        <p:nvPicPr>
          <p:cNvPr id="4" name="Picture 7" descr="Рисунок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23850" y="836613"/>
            <a:ext cx="4030663" cy="49244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650</Words>
  <Application>Microsoft Office PowerPoint</Application>
  <PresentationFormat>Экран (4:3)</PresentationFormat>
  <Paragraphs>79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Древний Египет</vt:lpstr>
      <vt:lpstr>Слайд 2</vt:lpstr>
      <vt:lpstr>Слайд 3</vt:lpstr>
      <vt:lpstr>Слайд 4</vt:lpstr>
      <vt:lpstr>Слайд 5</vt:lpstr>
      <vt:lpstr>Слайд 6</vt:lpstr>
      <vt:lpstr>Объединение Египта</vt:lpstr>
      <vt:lpstr>Слайд 8</vt:lpstr>
      <vt:lpstr>Слайд 9</vt:lpstr>
      <vt:lpstr>Мина – 1-й  фараон объединённого Египта</vt:lpstr>
      <vt:lpstr>Слайд 11</vt:lpstr>
      <vt:lpstr>Слайд 12</vt:lpstr>
      <vt:lpstr>Слайд 13</vt:lpstr>
      <vt:lpstr>Слайд 14</vt:lpstr>
      <vt:lpstr>Жизнь вельмож</vt:lpstr>
      <vt:lpstr>Слайд 16</vt:lpstr>
      <vt:lpstr>Писцы</vt:lpstr>
      <vt:lpstr>Слайд 18</vt:lpstr>
      <vt:lpstr>Расшифровка египетских иероглифов</vt:lpstr>
      <vt:lpstr>Слайд 20</vt:lpstr>
      <vt:lpstr>Слайд 21</vt:lpstr>
      <vt:lpstr>Жизнь земледельцев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Завоевательные походы египетских фараонов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Географическое положение и природа Древнего Египта</dc:title>
  <cp:lastModifiedBy>Admin</cp:lastModifiedBy>
  <cp:revision>56</cp:revision>
  <dcterms:modified xsi:type="dcterms:W3CDTF">2014-11-02T19:41:50Z</dcterms:modified>
</cp:coreProperties>
</file>