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5" r:id="rId15"/>
    <p:sldId id="268" r:id="rId16"/>
    <p:sldId id="269" r:id="rId17"/>
    <p:sldId id="270" r:id="rId18"/>
    <p:sldId id="271" r:id="rId19"/>
    <p:sldId id="272" r:id="rId20"/>
    <p:sldId id="273" r:id="rId21"/>
    <p:sldId id="276" r:id="rId22"/>
    <p:sldId id="277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llados.ru/dic.php?id=209" TargetMode="External"/><Relationship Id="rId2" Type="http://schemas.openxmlformats.org/officeDocument/2006/relationships/hyperlink" Target="http://www.hellados.ru/dic.php?id=147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1%80%D1%82%D0%B5%D0%BC%D0%B8%D0%B4%D0%B0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s://ru.wikipedia.org/wiki/%D0%90%D1%84%D0%B8%D0%BD%D0%B0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ru.wikipedia.org/wiki/%D0%90%D1%80%D0%B5%D1%81" TargetMode="External"/><Relationship Id="rId5" Type="http://schemas.openxmlformats.org/officeDocument/2006/relationships/hyperlink" Target="https://ru.wikipedia.org/wiki/%D0%93%D0%B5%D1%84%D0%B5%D1%81%D1%82" TargetMode="External"/><Relationship Id="rId4" Type="http://schemas.openxmlformats.org/officeDocument/2006/relationships/hyperlink" Target="https://ru.wikipedia.org/wiki/%D0%93%D0%B5%D1%81%D1%82%D0%B8%D1%8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7%D0%B5%D0%BC%D0%BB%D0%B5%D0%B4%D0%B5%D0%BB%D0%B8%D0%B5" TargetMode="External"/><Relationship Id="rId2" Type="http://schemas.openxmlformats.org/officeDocument/2006/relationships/hyperlink" Target="https://ru.wikipedia.org/wiki/%D0%91%D0%BE%D0%B3%D0%B8%D0%BD%D1%8F-%D0%BC%D0%B0%D1%82%D1%8C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2%D0%B0%D1%80%D0%B2%D0%B0%D1%80%D1%8B" TargetMode="External"/><Relationship Id="rId3" Type="http://schemas.openxmlformats.org/officeDocument/2006/relationships/hyperlink" Target="https://ru.wikipedia.org/wiki/%D0%9E%D0%BB%D0%B8%D0%BC%D0%BF%D0%B8%D0%B9%D1%81%D0%BA%D0%B8%D0%B5_%D0%B1%D0%BE%D0%B3%D0%B8" TargetMode="External"/><Relationship Id="rId7" Type="http://schemas.openxmlformats.org/officeDocument/2006/relationships/hyperlink" Target="https://ru.wikipedia.org/wiki/%D0%9C%D0%B8%D0%BA%D0%B5%D0%BD%D1%81%D0%BA%D0%B0%D1%8F_%D1%86%D0%B8%D0%B2%D0%B8%D0%BB%D0%B8%D0%B7%D0%B0%D1%86%D0%B8%D1%8F" TargetMode="External"/><Relationship Id="rId2" Type="http://schemas.openxmlformats.org/officeDocument/2006/relationships/hyperlink" Target="https://ru.wikipedia.org/wiki/%D0%94%D1%80%D0%B5%D0%B2%D0%BD%D0%B5%D0%B3%D1%80%D0%B5%D1%87%D0%B5%D1%81%D0%BA%D0%B0%D1%8F_%D0%BC%D0%B8%D1%84%D0%BE%D0%BB%D0%BE%D0%B3%D0%B8%D1%8F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ru.wikipedia.org/wiki/%D0%9E%D0%B4%D0%B8%D1%81%D1%81%D0%B5%D1%8F" TargetMode="External"/><Relationship Id="rId11" Type="http://schemas.openxmlformats.org/officeDocument/2006/relationships/image" Target="../media/image16.jpeg"/><Relationship Id="rId5" Type="http://schemas.openxmlformats.org/officeDocument/2006/relationships/hyperlink" Target="https://ru.wikipedia.org/wiki/%D0%92%D0%B8%D0%BD%D0%BE%D0%B4%D0%B5%D0%BB%D0%B8%D0%B5" TargetMode="External"/><Relationship Id="rId10" Type="http://schemas.openxmlformats.org/officeDocument/2006/relationships/hyperlink" Target="https://ru.wikipedia.org/wiki/%D0%A2%D1%80%D0%BE%D1%8F%D0%BD%D1%81%D0%BA%D0%B0%D1%8F_%D0%B2%D0%BE%D0%B9%D0%BD%D0%B0" TargetMode="External"/><Relationship Id="rId4" Type="http://schemas.openxmlformats.org/officeDocument/2006/relationships/hyperlink" Target="https://ru.wikipedia.org/wiki/%D0%91%D0%BE%D0%B3" TargetMode="External"/><Relationship Id="rId9" Type="http://schemas.openxmlformats.org/officeDocument/2006/relationships/hyperlink" Target="https://ru.wikipedia.org/wiki/%D0%90%D1%85%D0%B5%D0%B9%D1%86%D1%8B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0%B8%D0%B4" TargetMode="External"/><Relationship Id="rId3" Type="http://schemas.openxmlformats.org/officeDocument/2006/relationships/hyperlink" Target="https://ru.wikipedia.org/wiki/%D0%91%D0%BE%D0%B3" TargetMode="External"/><Relationship Id="rId7" Type="http://schemas.openxmlformats.org/officeDocument/2006/relationships/hyperlink" Target="https://ru.wikipedia.org/wiki/%D0%90%D1%81%D1%82%D1%80%D0%BE%D0%BB%D0%BE%D0%B3%D0%B8%D1%8F" TargetMode="External"/><Relationship Id="rId2" Type="http://schemas.openxmlformats.org/officeDocument/2006/relationships/hyperlink" Target="https://ru.wikipedia.org/wiki/%D0%94%D1%80%D0%B5%D0%B2%D0%BD%D0%B5%D0%B3%D1%80%D0%B5%D1%87%D0%B5%D1%81%D0%BA%D0%B0%D1%8F_%D0%BC%D0%B8%D1%84%D0%BE%D0%BB%D0%BE%D0%B3%D0%B8%D1%8F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ru.wikipedia.org/wiki/%D0%9C%D0%B0%D0%B3%D0%B8%D1%8F" TargetMode="External"/><Relationship Id="rId5" Type="http://schemas.openxmlformats.org/officeDocument/2006/relationships/hyperlink" Target="https://ru.wikipedia.org/wiki/%D0%93%D0%B5%D1%80%D0%BE%D0%BB%D1%8C%D0%B4" TargetMode="External"/><Relationship Id="rId4" Type="http://schemas.openxmlformats.org/officeDocument/2006/relationships/hyperlink" Target="https://ru.wikipedia.org/wiki/%D0%93%D0%B5%D1%80%D0%BC%D0%B5%D1%81#cite_note-1" TargetMode="External"/><Relationship Id="rId9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ru.wikipedia.org/wiki/%D0%90%D1%80%D0%B3%D0%BE%D1%81_(%D0%B3%D0%BE%D1%80%D0%BE%D0%B4)" TargetMode="External"/><Relationship Id="rId7" Type="http://schemas.openxmlformats.org/officeDocument/2006/relationships/hyperlink" Target="https://ru.wikipedia.org/wiki/%D0%9B%D0%BE%D1%88%D0%B0%D0%B4%D1%8C" TargetMode="External"/><Relationship Id="rId2" Type="http://schemas.openxmlformats.org/officeDocument/2006/relationships/hyperlink" Target="https://ru.wikipedia.org/wiki/%D0%9A%D0%BE%D1%80%D0%B8%D0%BD%D1%84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ru.wikipedia.org/wiki/%D0%9F%D0%B5%D1%82%D1%83%D1%85" TargetMode="External"/><Relationship Id="rId5" Type="http://schemas.openxmlformats.org/officeDocument/2006/relationships/hyperlink" Target="https://ru.wikipedia.org/wiki/%D0%A0%D0%BE%D0%B4%D0%BE%D1%81" TargetMode="External"/><Relationship Id="rId4" Type="http://schemas.openxmlformats.org/officeDocument/2006/relationships/hyperlink" Target="https://ru.wikipedia.org/wiki/%D0%AD%D0%BB%D0%B8%D0%B4%D0%B0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ru.wikipedia.org/wiki/%D0%AD%D1%81%D1%85%D0%B8%D0%BB" TargetMode="External"/><Relationship Id="rId7" Type="http://schemas.openxmlformats.org/officeDocument/2006/relationships/hyperlink" Target="https://ru.wikipedia.org/wiki/%D0%A1%D0%BE%D0%BB%D0%BD%D1%86%D0%B5" TargetMode="External"/><Relationship Id="rId2" Type="http://schemas.openxmlformats.org/officeDocument/2006/relationships/hyperlink" Target="https://ru.wikipedia.org/wiki/%D0%9F%D0%B8%D0%BD%D0%B4%D0%B0%D1%80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ru.wikipedia.org/wiki/%D0%93%D0%B5%D0%BB%D0%B8%D0%BE%D1%81" TargetMode="External"/><Relationship Id="rId5" Type="http://schemas.openxmlformats.org/officeDocument/2006/relationships/hyperlink" Target="https://ru.wikipedia.org/wiki/%D0%93%D0%B8%D0%BF%D0%B5%D1%80%D0%B8%D0%BE%D0%BD_(%D1%82%D0%B8%D1%82%D0%B0%D0%BD)" TargetMode="External"/><Relationship Id="rId4" Type="http://schemas.openxmlformats.org/officeDocument/2006/relationships/hyperlink" Target="https://ru.wikipedia.org/wiki/%D0%A1%D0%B0%D0%BF%D1%84%D0%B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5%D1%87" TargetMode="External"/><Relationship Id="rId2" Type="http://schemas.openxmlformats.org/officeDocument/2006/relationships/hyperlink" Target="https://ru.wikipedia.org/wiki/%D0%92%D0%B5%D1%81%D1%8B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ru.wikipedia.org/wiki/%D0%91%D0%B5%D1%81%D1%81%D0%BC%D0%B5%D1%80%D1%82%D0%B8%D0%B5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ru.wikipedia.org/wiki/%D0%93%D0%B5%D1%80%D0%BC%D0%B5%D1%81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s://ru.wikipedia.org/wiki/%D0%95%D0%B2%D1%80%D0%B8%D1%81%D1%84%D0%B5%D0%B9" TargetMode="External"/><Relationship Id="rId7" Type="http://schemas.openxmlformats.org/officeDocument/2006/relationships/hyperlink" Target="https://ru.wikipedia.org/wiki/%D0%93%D0%B5%D1%80%D0%BA%D1%83%D0%BB%D0%B5%D1%81_(%D1%81%D0%BE%D0%B7%D0%B2%D0%B5%D0%B7%D0%B4%D0%B8%D0%B5)" TargetMode="External"/><Relationship Id="rId2" Type="http://schemas.openxmlformats.org/officeDocument/2006/relationships/hyperlink" Target="https://ru.wikipedia.org/wiki/%D0%9C%D0%B8%D1%84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ru.wikipedia.org/wiki/%D0%A1%D0%BE%D0%B7%D0%B2%D0%B5%D0%B7%D0%B4%D0%B8%D0%B5" TargetMode="External"/><Relationship Id="rId5" Type="http://schemas.openxmlformats.org/officeDocument/2006/relationships/hyperlink" Target="https://ru.wikipedia.org/wiki/%D0%98%D1%82%D0%B0%D0%BB%D0%B8%D1%8F" TargetMode="External"/><Relationship Id="rId4" Type="http://schemas.openxmlformats.org/officeDocument/2006/relationships/hyperlink" Target="https://ru.wikipedia.org/wiki/%D0%93%D1%80%D0%B5%D1%86%D0%B8%D1%8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10000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0"/>
            <a:ext cx="78581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БОГИ  ДРЕВНЕЙ  ГРЕЦИИ</a:t>
            </a:r>
            <a:b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ДРЕВНЕГО   РИМА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857760"/>
            <a:ext cx="7786741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Презентация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Губы Т.Н.</a:t>
            </a:r>
          </a:p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</a:t>
            </a:r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чителя истории ОШ № 69</a:t>
            </a:r>
          </a:p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г. Запорожья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9457" name="Picture 1" descr="C:\Documents and Settings\Admin\Рабочий стол\боги\69847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857364"/>
            <a:ext cx="4508088" cy="2990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85728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ГЕФЕСТ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21429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ВУЛКАН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57686" y="857232"/>
            <a:ext cx="4429155" cy="5268931"/>
          </a:xfrm>
        </p:spPr>
        <p:txBody>
          <a:bodyPr>
            <a:normAutofit fontScale="77500" lnSpcReduction="20000"/>
          </a:bodyPr>
          <a:lstStyle/>
          <a:p>
            <a:pPr indent="176213" algn="just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Есть среди олимпийцев бог-труженик, который целые дни проводит за тяжелой работой. Это бог огня и кузнечного ремесла Гефест. Великий мастер, он ничуть не стыдится своей доли и никогда не променяет работу в закопченной кузнице на праздные игры в золотых дворцах.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hlinkClick r:id="rId2"/>
              </a:rPr>
              <a:t>Гефест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(</a:t>
            </a:r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рим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. - Вулкан) - сын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hlinkClick r:id="rId3"/>
              </a:rPr>
              <a:t>Зевса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и Геры, бог огня, бог-кузнец, с которым никто не может сравниться в искусстве ковать, муж богини любви Афродиты.</a:t>
            </a:r>
          </a:p>
          <a:p>
            <a:pPr indent="176213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Много работы у Гефеста, и никогда не гаснет огонь в его горне. Сияют на небе золотые дворцы богов, построенные богом-тружеником. Он кует оружие и доспехи для богов и героев, украшение и посуду.</a:t>
            </a:r>
          </a:p>
          <a:p>
            <a:pPr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http://casual-clothes.ru/img/1625/110268780_4622790_gefes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142984"/>
            <a:ext cx="4152155" cy="478634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285728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АППОЛОН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285728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ФЕБ 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57687" y="1142984"/>
            <a:ext cx="4500594" cy="54292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Аполлон - бог музыки, исцеления от болезней, Бог света, истинны, и пророчества, он был отличным стрелком и превосходным атлетом. Он - сын Зевса, его сестра-близнец - Артемида, богиня охоты и дикой природы. Мифология рассказывает, что когда Гера узнала о неверности муж с Лето, она вынудила ее бродить по земле, в поисках места, где можно чтобы родить; Гера запретила Лето рожать на земле, на островах и в море; единственным местом для Лето был </a:t>
            </a:r>
            <a:r>
              <a:rPr lang="ru-RU" b="1" dirty="0" err="1" smtClean="0">
                <a:solidFill>
                  <a:srgbClr val="002060"/>
                </a:solidFill>
              </a:rPr>
              <a:t>Тилос</a:t>
            </a:r>
            <a:r>
              <a:rPr lang="ru-RU" b="1" dirty="0" smtClean="0">
                <a:solidFill>
                  <a:srgbClr val="002060"/>
                </a:solidFill>
              </a:rPr>
              <a:t>, который был плавучим островом и остался незамеченным Герой. именно там Лето родила Аполлона и Артемиду. Дерево Аполлона - лавром; его птица - ворона, его животное - дельфин.</a:t>
            </a:r>
          </a:p>
          <a:p>
            <a:pPr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3.bp.blogspot.com/-nnyPFhF-8yA/UQk63j3DIzI/AAAAAAAAAiI/xyVwbFAR0L0/s1600/apoll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3500462" cy="542787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85728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АРТЕМИДА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357166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ДИАНА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43373" y="1357298"/>
            <a:ext cx="4543428" cy="4929222"/>
          </a:xfrm>
        </p:spPr>
        <p:txBody>
          <a:bodyPr>
            <a:normAutofit fontScale="85000" lnSpcReduction="20000"/>
          </a:bodyPr>
          <a:lstStyle/>
          <a:p>
            <a:pPr indent="265113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Сестра </a:t>
            </a:r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Апполона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, вечно юная богиня охоты Артемида, все дни проводит в лесу в окружении своих подруг-нимф. Она ничуть не хуже своего брата </a:t>
            </a:r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Апполона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владеет луком и стрелами, которые могут насылать или, наоборот, лечить чуму.</a:t>
            </a:r>
          </a:p>
          <a:p>
            <a:pPr indent="265113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Защитница животных и младенцев, покровительница охоты, Артемида дала обещание никогда не выходить замуж и потребовала от своих подруг такой же клятвы. Сурово поступает богиня с теми, кто не держит слово. Ведь не зря Артемиду зовут охранительницей клятв.</a:t>
            </a:r>
          </a:p>
          <a:p>
            <a:pPr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http://myfhology.info/gods/greece-gods/artemi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20112"/>
            <a:ext cx="3071834" cy="557593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1429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АФРОДИТА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21429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ВЕНЕРА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14810" y="1000108"/>
            <a:ext cx="4714908" cy="514353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богиня любви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и красоты</a:t>
            </a: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Любовной власти Афродиты подчинялись боги и люди. Неподвластны ей были только </a:t>
            </a:r>
            <a:r>
              <a:rPr lang="ru-RU" sz="3600" b="1" dirty="0" smtClean="0">
                <a:solidFill>
                  <a:srgbClr val="002060"/>
                </a:solidFill>
                <a:hlinkClick r:id="rId2" tooltip="Афина"/>
              </a:rPr>
              <a:t>Афина</a:t>
            </a:r>
            <a:r>
              <a:rPr lang="ru-RU" sz="3600" b="1" dirty="0" smtClean="0">
                <a:solidFill>
                  <a:srgbClr val="002060"/>
                </a:solidFill>
              </a:rPr>
              <a:t>, </a:t>
            </a:r>
            <a:r>
              <a:rPr lang="ru-RU" sz="3600" b="1" u="sng" dirty="0" smtClean="0">
                <a:solidFill>
                  <a:srgbClr val="002060"/>
                </a:solidFill>
                <a:hlinkClick r:id="rId3" tooltip="Артемида"/>
              </a:rPr>
              <a:t>Артемида</a:t>
            </a:r>
            <a:r>
              <a:rPr lang="ru-RU" sz="3600" b="1" dirty="0" smtClean="0">
                <a:solidFill>
                  <a:srgbClr val="002060"/>
                </a:solidFill>
              </a:rPr>
              <a:t> и </a:t>
            </a:r>
            <a:r>
              <a:rPr lang="ru-RU" sz="3600" b="1" dirty="0" err="1" smtClean="0">
                <a:solidFill>
                  <a:srgbClr val="002060"/>
                </a:solidFill>
                <a:hlinkClick r:id="rId4" tooltip="Гестия"/>
              </a:rPr>
              <a:t>Гестия</a:t>
            </a:r>
            <a:r>
              <a:rPr lang="ru-RU" sz="3600" b="1" dirty="0" smtClean="0">
                <a:solidFill>
                  <a:srgbClr val="002060"/>
                </a:solidFill>
              </a:rPr>
              <a:t>. </a:t>
            </a:r>
            <a:r>
              <a:rPr lang="ru-RU" sz="3600" b="1" dirty="0" smtClean="0">
                <a:solidFill>
                  <a:srgbClr val="002060"/>
                </a:solidFill>
              </a:rPr>
              <a:t>Была безжалостна к тем, кто отвергает любовь. Жена </a:t>
            </a:r>
            <a:r>
              <a:rPr lang="ru-RU" sz="3600" b="1" dirty="0" smtClean="0">
                <a:solidFill>
                  <a:srgbClr val="002060"/>
                </a:solidFill>
                <a:hlinkClick r:id="rId5" tooltip="Гефест"/>
              </a:rPr>
              <a:t>Гефеста</a:t>
            </a:r>
            <a:r>
              <a:rPr lang="ru-RU" sz="3600" b="1" dirty="0" smtClean="0">
                <a:solidFill>
                  <a:srgbClr val="002060"/>
                </a:solidFill>
              </a:rPr>
              <a:t> и позднее </a:t>
            </a:r>
            <a:r>
              <a:rPr lang="ru-RU" sz="3600" b="1" dirty="0" smtClean="0">
                <a:solidFill>
                  <a:srgbClr val="002060"/>
                </a:solidFill>
                <a:hlinkClick r:id="rId6" tooltip="Арес"/>
              </a:rPr>
              <a:t>Ареса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http://4.bp.blogspot.com/-7uzMtmUQSuo/UQk6TcRBGoI/AAAAAAAAAhw/bDbdWK4MpTc/s1600/afrodit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857232"/>
            <a:ext cx="3405146" cy="571504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357166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ДЕМЕТРА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357166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ЦЕРЕРА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71934" y="1071546"/>
            <a:ext cx="4643469" cy="528641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Богиня  полей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и плодородия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Её имя означает «Мать-Земля» (греч. </a:t>
            </a:r>
            <a:r>
              <a:rPr lang="ru-RU" b="1" dirty="0" err="1" smtClean="0">
                <a:solidFill>
                  <a:srgbClr val="002060"/>
                </a:solidFill>
              </a:rPr>
              <a:t>da</a:t>
            </a:r>
            <a:r>
              <a:rPr lang="ru-RU" b="1" dirty="0" smtClean="0">
                <a:solidFill>
                  <a:srgbClr val="002060"/>
                </a:solidFill>
              </a:rPr>
              <a:t>/</a:t>
            </a:r>
            <a:r>
              <a:rPr lang="ru-RU" b="1" dirty="0" err="1" smtClean="0">
                <a:solidFill>
                  <a:srgbClr val="002060"/>
                </a:solidFill>
              </a:rPr>
              <a:t>ga</a:t>
            </a:r>
            <a:r>
              <a:rPr lang="ru-RU" b="1" dirty="0" smtClean="0">
                <a:solidFill>
                  <a:srgbClr val="002060"/>
                </a:solidFill>
              </a:rPr>
              <a:t>, «земля»: </a:t>
            </a:r>
            <a:r>
              <a:rPr lang="ru-RU" b="1" dirty="0" err="1" smtClean="0">
                <a:solidFill>
                  <a:srgbClr val="002060"/>
                </a:solidFill>
              </a:rPr>
              <a:t>Demeter</a:t>
            </a:r>
            <a:r>
              <a:rPr lang="ru-RU" b="1" dirty="0" smtClean="0">
                <a:solidFill>
                  <a:srgbClr val="002060"/>
                </a:solidFill>
              </a:rPr>
              <a:t> — буквально «земля-мать»).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Культ </a:t>
            </a:r>
            <a:r>
              <a:rPr lang="ru-RU" b="1" dirty="0" smtClean="0">
                <a:solidFill>
                  <a:srgbClr val="002060"/>
                </a:solidFill>
                <a:hlinkClick r:id="rId2" tooltip="Богиня-мать"/>
              </a:rPr>
              <a:t>богини-матери</a:t>
            </a:r>
            <a:r>
              <a:rPr lang="ru-RU" b="1" dirty="0" smtClean="0">
                <a:solidFill>
                  <a:srgbClr val="002060"/>
                </a:solidFill>
              </a:rPr>
              <a:t> — покровительницы земледельцев, охраняющей всё живое на </a:t>
            </a:r>
            <a:r>
              <a:rPr lang="ru-RU" b="1" dirty="0" smtClean="0">
                <a:solidFill>
                  <a:srgbClr val="002060"/>
                </a:solidFill>
              </a:rPr>
              <a:t>земле,</a:t>
            </a:r>
            <a:r>
              <a:rPr lang="ru-RU" b="1" dirty="0" smtClean="0">
                <a:solidFill>
                  <a:srgbClr val="002060"/>
                </a:solidFill>
              </a:rPr>
              <a:t>  Одновременно Деметра — «благая богиня», хранительница жизни, научившая человечество </a:t>
            </a:r>
            <a:r>
              <a:rPr lang="ru-RU" b="1" dirty="0" smtClean="0">
                <a:solidFill>
                  <a:srgbClr val="002060"/>
                </a:solidFill>
                <a:hlinkClick r:id="rId3" tooltip="Земледелие"/>
              </a:rPr>
              <a:t>земледелию</a:t>
            </a:r>
            <a:r>
              <a:rPr lang="ru-RU" b="1" dirty="0" smtClean="0">
                <a:solidFill>
                  <a:srgbClr val="002060"/>
                </a:solidFill>
              </a:rPr>
              <a:t>. Помощница в крестьянских трудах, наполняет амбары земледельца </a:t>
            </a:r>
            <a:r>
              <a:rPr lang="ru-RU" b="1" dirty="0" smtClean="0">
                <a:solidFill>
                  <a:srgbClr val="002060"/>
                </a:solidFill>
              </a:rPr>
              <a:t>запасами.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2770" name="Picture 2" descr="https://encrypted-tbn3.gstatic.com/images?q=tbn:ANd9GcSqqQ6s58rcQENnP9vyuW3svTj0cWdqDgB0KSJ-cy5qWRuWBRT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385430"/>
            <a:ext cx="3213060" cy="504396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357166"/>
            <a:ext cx="3500462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ДИОНИС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357166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БАХУС, ВАКХ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786182" y="1071546"/>
            <a:ext cx="5072098" cy="528641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бог виноградарства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и виноделия</a:t>
            </a:r>
          </a:p>
          <a:p>
            <a:r>
              <a:rPr lang="ru-RU" b="1" dirty="0" smtClean="0">
                <a:solidFill>
                  <a:srgbClr val="002060"/>
                </a:solidFill>
                <a:hlinkClick r:id="rId2" tooltip="Древнегреческая мифология"/>
              </a:rPr>
              <a:t>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hlinkClick r:id="rId2" tooltip="Древнегреческая мифология"/>
              </a:rPr>
              <a:t>древнегреческой мифологии</a:t>
            </a:r>
            <a:r>
              <a:rPr lang="ru-RU" b="1" dirty="0" smtClean="0">
                <a:solidFill>
                  <a:srgbClr val="002060"/>
                </a:solidFill>
              </a:rPr>
              <a:t> младший из </a:t>
            </a:r>
            <a:r>
              <a:rPr lang="ru-RU" b="1" dirty="0" smtClean="0">
                <a:solidFill>
                  <a:srgbClr val="002060"/>
                </a:solidFill>
                <a:hlinkClick r:id="rId3" tooltip="Олимпийские боги"/>
              </a:rPr>
              <a:t>олимпийцев</a:t>
            </a:r>
            <a:r>
              <a:rPr lang="ru-RU" b="1" dirty="0" smtClean="0">
                <a:solidFill>
                  <a:srgbClr val="002060"/>
                </a:solidFill>
              </a:rPr>
              <a:t>, </a:t>
            </a:r>
            <a:r>
              <a:rPr lang="ru-RU" b="1" dirty="0" smtClean="0">
                <a:solidFill>
                  <a:srgbClr val="002060"/>
                </a:solidFill>
                <a:hlinkClick r:id="rId4" tooltip="Бог"/>
              </a:rPr>
              <a:t>бог</a:t>
            </a:r>
            <a:r>
              <a:rPr lang="ru-RU" b="1" dirty="0" smtClean="0">
                <a:solidFill>
                  <a:srgbClr val="002060"/>
                </a:solidFill>
              </a:rPr>
              <a:t> растительности</a:t>
            </a:r>
            <a:r>
              <a:rPr lang="ru-RU" b="1" dirty="0" smtClean="0">
                <a:solidFill>
                  <a:srgbClr val="002060"/>
                </a:solidFill>
              </a:rPr>
              <a:t>, виноградарства, </a:t>
            </a:r>
            <a:r>
              <a:rPr lang="ru-RU" b="1" dirty="0" smtClean="0">
                <a:solidFill>
                  <a:srgbClr val="002060"/>
                </a:solidFill>
                <a:hlinkClick r:id="rId5" tooltip="Виноделие"/>
              </a:rPr>
              <a:t>виноделия</a:t>
            </a:r>
            <a:r>
              <a:rPr lang="ru-RU" b="1" dirty="0" smtClean="0">
                <a:solidFill>
                  <a:srgbClr val="002060"/>
                </a:solidFill>
              </a:rPr>
              <a:t>, производительных сил природы, вдохновения и религиозного экстаза. Упомянут в «</a:t>
            </a:r>
            <a:r>
              <a:rPr lang="ru-RU" b="1" dirty="0" smtClean="0">
                <a:solidFill>
                  <a:srgbClr val="002060"/>
                </a:solidFill>
                <a:hlinkClick r:id="rId6" tooltip="Одиссея"/>
              </a:rPr>
              <a:t>Одиссее</a:t>
            </a:r>
            <a:r>
              <a:rPr lang="ru-RU" b="1" dirty="0" smtClean="0">
                <a:solidFill>
                  <a:srgbClr val="002060"/>
                </a:solidFill>
              </a:rPr>
              <a:t>».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До открытия </a:t>
            </a:r>
            <a:r>
              <a:rPr lang="ru-RU" b="1" dirty="0" smtClean="0">
                <a:solidFill>
                  <a:srgbClr val="002060"/>
                </a:solidFill>
                <a:hlinkClick r:id="rId7" tooltip="Микенская цивилизация"/>
              </a:rPr>
              <a:t>Микенской культуры</a:t>
            </a:r>
            <a:r>
              <a:rPr lang="ru-RU" b="1" dirty="0" smtClean="0">
                <a:solidFill>
                  <a:srgbClr val="002060"/>
                </a:solidFill>
              </a:rPr>
              <a:t> позднейшие исследователи полагали, что Дионис пришёл в Грецию из </a:t>
            </a:r>
            <a:r>
              <a:rPr lang="ru-RU" b="1" dirty="0" smtClean="0">
                <a:solidFill>
                  <a:srgbClr val="002060"/>
                </a:solidFill>
                <a:hlinkClick r:id="rId8" tooltip="Варвары"/>
              </a:rPr>
              <a:t>варварских</a:t>
            </a:r>
            <a:r>
              <a:rPr lang="ru-RU" b="1" dirty="0" smtClean="0">
                <a:solidFill>
                  <a:srgbClr val="002060"/>
                </a:solidFill>
              </a:rPr>
              <a:t> земель, поскольку его экстатический культ с неистовыми танцами, захватывающей музыкой и неумеренным пьянством казался исследователям чуждым ясному уму и трезвому темпераменту эллинов. Однако </a:t>
            </a:r>
            <a:r>
              <a:rPr lang="ru-RU" b="1" dirty="0" err="1" smtClean="0">
                <a:solidFill>
                  <a:srgbClr val="002060"/>
                </a:solidFill>
                <a:hlinkClick r:id="rId9" tooltip="Ахейцы"/>
              </a:rPr>
              <a:t>ахейские</a:t>
            </a:r>
            <a:r>
              <a:rPr lang="ru-RU" b="1" dirty="0" smtClean="0">
                <a:solidFill>
                  <a:srgbClr val="002060"/>
                </a:solidFill>
              </a:rPr>
              <a:t> надписи свидетельствуют, что греки знали Диониса ещё до </a:t>
            </a:r>
            <a:r>
              <a:rPr lang="ru-RU" b="1" dirty="0" smtClean="0">
                <a:solidFill>
                  <a:srgbClr val="002060"/>
                </a:solidFill>
                <a:hlinkClick r:id="rId10" tooltip="Троянская война"/>
              </a:rPr>
              <a:t>Троянской войны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6" name="Picture 4" descr="http://myfhology.info/gods/greece-gods/dioni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5786" y="1071546"/>
            <a:ext cx="2786082" cy="5443179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85728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ГЕРМЕС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285728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МЕРКУРИЙ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43372" y="1000108"/>
            <a:ext cx="4714908" cy="535785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вестник богов</a:t>
            </a:r>
            <a:r>
              <a:rPr lang="ru-RU" sz="2800" b="1" dirty="0" smtClean="0">
                <a:solidFill>
                  <a:srgbClr val="002060"/>
                </a:solidFill>
              </a:rPr>
              <a:t>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покровитель </a:t>
            </a:r>
            <a:r>
              <a:rPr lang="ru-RU" sz="2800" b="1" dirty="0" smtClean="0">
                <a:solidFill>
                  <a:srgbClr val="002060"/>
                </a:solidFill>
              </a:rPr>
              <a:t>путников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и </a:t>
            </a:r>
            <a:r>
              <a:rPr lang="ru-RU" sz="2800" b="1" dirty="0" smtClean="0">
                <a:solidFill>
                  <a:srgbClr val="002060"/>
                </a:solidFill>
              </a:rPr>
              <a:t>торговцев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  </a:t>
            </a:r>
            <a:r>
              <a:rPr lang="ru-RU" sz="2800" b="1" dirty="0" err="1" smtClean="0">
                <a:solidFill>
                  <a:srgbClr val="002060"/>
                </a:solidFill>
              </a:rPr>
              <a:t>Герме́с</a:t>
            </a:r>
            <a:r>
              <a:rPr lang="ru-RU" sz="2800" b="1" dirty="0" smtClean="0">
                <a:solidFill>
                  <a:srgbClr val="002060"/>
                </a:solidFill>
              </a:rPr>
              <a:t> — в </a:t>
            </a:r>
            <a:r>
              <a:rPr lang="ru-RU" sz="2800" b="1" dirty="0" smtClean="0">
                <a:solidFill>
                  <a:srgbClr val="002060"/>
                </a:solidFill>
                <a:hlinkClick r:id="rId2" tooltip="Древнегреческая мифология"/>
              </a:rPr>
              <a:t>древнегреческой мифологии</a:t>
            </a:r>
            <a:r>
              <a:rPr lang="ru-RU" sz="2800" b="1" dirty="0" smtClean="0">
                <a:solidFill>
                  <a:srgbClr val="002060"/>
                </a:solidFill>
              </a:rPr>
              <a:t> </a:t>
            </a:r>
            <a:r>
              <a:rPr lang="ru-RU" sz="2800" b="1" dirty="0" smtClean="0">
                <a:solidFill>
                  <a:srgbClr val="002060"/>
                </a:solidFill>
                <a:hlinkClick r:id="rId3" tooltip="Бог"/>
              </a:rPr>
              <a:t>бог</a:t>
            </a:r>
            <a:r>
              <a:rPr lang="ru-RU" sz="2800" b="1" dirty="0" smtClean="0">
                <a:solidFill>
                  <a:srgbClr val="002060"/>
                </a:solidFill>
              </a:rPr>
              <a:t> торговли, прибыли, разумности, ловкости и красноречия, дающий богатство и доход в торговле, бог атлетов</a:t>
            </a:r>
            <a:r>
              <a:rPr lang="ru-RU" sz="2800" b="1" baseline="30000" dirty="0" smtClean="0">
                <a:solidFill>
                  <a:srgbClr val="002060"/>
                </a:solidFill>
                <a:hlinkClick r:id="rId4"/>
              </a:rPr>
              <a:t>[1]</a:t>
            </a:r>
            <a:r>
              <a:rPr lang="ru-RU" sz="2800" b="1" dirty="0" smtClean="0">
                <a:solidFill>
                  <a:srgbClr val="002060"/>
                </a:solidFill>
              </a:rPr>
              <a:t>. Покровитель </a:t>
            </a:r>
            <a:r>
              <a:rPr lang="ru-RU" sz="2800" b="1" u="sng" dirty="0" smtClean="0">
                <a:solidFill>
                  <a:srgbClr val="002060"/>
                </a:solidFill>
                <a:hlinkClick r:id="rId5" tooltip="Герольд"/>
              </a:rPr>
              <a:t>глашатаев</a:t>
            </a:r>
            <a:r>
              <a:rPr lang="ru-RU" sz="2800" b="1" dirty="0" smtClean="0">
                <a:solidFill>
                  <a:srgbClr val="002060"/>
                </a:solidFill>
              </a:rPr>
              <a:t>, послов, пастухов, путников; покровитель </a:t>
            </a:r>
            <a:r>
              <a:rPr lang="ru-RU" sz="2800" b="1" dirty="0" smtClean="0">
                <a:solidFill>
                  <a:srgbClr val="002060"/>
                </a:solidFill>
                <a:hlinkClick r:id="rId6" tooltip="Магия"/>
              </a:rPr>
              <a:t>магии</a:t>
            </a:r>
            <a:r>
              <a:rPr lang="ru-RU" sz="2800" b="1" dirty="0" smtClean="0">
                <a:solidFill>
                  <a:srgbClr val="002060"/>
                </a:solidFill>
              </a:rPr>
              <a:t>, алхимии и </a:t>
            </a:r>
            <a:r>
              <a:rPr lang="ru-RU" sz="2800" b="1" dirty="0" smtClean="0">
                <a:solidFill>
                  <a:srgbClr val="002060"/>
                </a:solidFill>
                <a:hlinkClick r:id="rId7" tooltip="Астрология"/>
              </a:rPr>
              <a:t>астрологии</a:t>
            </a:r>
            <a:r>
              <a:rPr lang="ru-RU" sz="2800" b="1" dirty="0" smtClean="0">
                <a:solidFill>
                  <a:srgbClr val="002060"/>
                </a:solidFill>
              </a:rPr>
              <a:t>. Посланник богов и проводник душ умерших (отсюда прозвище </a:t>
            </a:r>
            <a:r>
              <a:rPr lang="ru-RU" sz="2800" b="1" dirty="0" err="1" smtClean="0">
                <a:solidFill>
                  <a:srgbClr val="002060"/>
                </a:solidFill>
              </a:rPr>
              <a:t>Психопомп</a:t>
            </a:r>
            <a:r>
              <a:rPr lang="ru-RU" sz="2800" b="1" dirty="0" smtClean="0">
                <a:solidFill>
                  <a:srgbClr val="002060"/>
                </a:solidFill>
              </a:rPr>
              <a:t> — проводник душ) в подземное царство </a:t>
            </a:r>
            <a:r>
              <a:rPr lang="ru-RU" sz="2800" b="1" dirty="0" smtClean="0">
                <a:solidFill>
                  <a:srgbClr val="002060"/>
                </a:solidFill>
                <a:hlinkClick r:id="rId8" tooltip="Аид"/>
              </a:rPr>
              <a:t>Аида</a:t>
            </a:r>
            <a:r>
              <a:rPr lang="ru-RU" sz="2800" b="1" dirty="0" smtClean="0">
                <a:solidFill>
                  <a:srgbClr val="002060"/>
                </a:solidFill>
              </a:rPr>
              <a:t>, изобрёл меры, числа, азбуку и обучил людей.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100" name="Picture 4" descr="http://myfhology.info/gods/greece-gods/germe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472" y="1000108"/>
            <a:ext cx="3409593" cy="542928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1429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ПАН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00562" y="21429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ФАВН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500430" y="2000240"/>
            <a:ext cx="5143536" cy="392909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    бог </a:t>
            </a:r>
            <a:r>
              <a:rPr lang="ru-RU" sz="3600" b="1" dirty="0" smtClean="0">
                <a:solidFill>
                  <a:srgbClr val="002060"/>
                </a:solidFill>
              </a:rPr>
              <a:t>лесов,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охотников и пастухов</a:t>
            </a:r>
            <a:r>
              <a:rPr lang="ru-RU" sz="3600" b="1" dirty="0" smtClean="0">
                <a:solidFill>
                  <a:srgbClr val="002060"/>
                </a:solidFill>
              </a:rPr>
              <a:t>,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всей природы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сын бога </a:t>
            </a:r>
            <a:r>
              <a:rPr lang="ru-RU" sz="3600" b="1" dirty="0" smtClean="0">
                <a:solidFill>
                  <a:srgbClr val="002060"/>
                </a:solidFill>
              </a:rPr>
              <a:t>Гермеса</a:t>
            </a:r>
          </a:p>
          <a:p>
            <a:pPr algn="ctr">
              <a:buNone/>
            </a:pP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124" name="Picture 4" descr="http://myfhology.info/gods/greece-gods/p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951370"/>
            <a:ext cx="2395540" cy="559705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1429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ГЕЛИОС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21429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СОЛ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0034" y="4643446"/>
            <a:ext cx="8186766" cy="192882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Бог  Солнца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  Культ </a:t>
            </a:r>
            <a:r>
              <a:rPr lang="ru-RU" sz="2800" b="1" dirty="0" smtClean="0">
                <a:solidFill>
                  <a:srgbClr val="002060"/>
                </a:solidFill>
              </a:rPr>
              <a:t>Гелиоса был особенно распространён в </a:t>
            </a:r>
            <a:r>
              <a:rPr lang="ru-RU" sz="2800" b="1" dirty="0" smtClean="0">
                <a:solidFill>
                  <a:srgbClr val="002060"/>
                </a:solidFill>
                <a:hlinkClick r:id="rId2" tooltip="Коринф"/>
              </a:rPr>
              <a:t>Коринфе</a:t>
            </a:r>
            <a:r>
              <a:rPr lang="ru-RU" sz="2800" b="1" dirty="0" smtClean="0">
                <a:solidFill>
                  <a:srgbClr val="002060"/>
                </a:solidFill>
              </a:rPr>
              <a:t>, в </a:t>
            </a:r>
            <a:r>
              <a:rPr lang="ru-RU" sz="2800" b="1" dirty="0" smtClean="0">
                <a:solidFill>
                  <a:srgbClr val="002060"/>
                </a:solidFill>
                <a:hlinkClick r:id="rId3" tooltip="Аргос (город)"/>
              </a:rPr>
              <a:t>Аргосе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в</a:t>
            </a:r>
            <a:r>
              <a:rPr lang="ru-RU" sz="2800" b="1" dirty="0" err="1" smtClean="0">
                <a:solidFill>
                  <a:srgbClr val="002060"/>
                </a:solidFill>
                <a:hlinkClick r:id="rId4" tooltip="Элида"/>
              </a:rPr>
              <a:t>Элиде</a:t>
            </a:r>
            <a:r>
              <a:rPr lang="ru-RU" sz="2800" b="1" dirty="0" smtClean="0">
                <a:solidFill>
                  <a:srgbClr val="002060"/>
                </a:solidFill>
              </a:rPr>
              <a:t> и на острове </a:t>
            </a:r>
            <a:r>
              <a:rPr lang="ru-RU" sz="2800" b="1" dirty="0" smtClean="0">
                <a:solidFill>
                  <a:srgbClr val="002060"/>
                </a:solidFill>
                <a:hlinkClick r:id="rId5" tooltip="Родос"/>
              </a:rPr>
              <a:t>Родосе</a:t>
            </a:r>
            <a:r>
              <a:rPr lang="ru-RU" sz="2800" b="1" dirty="0" smtClean="0">
                <a:solidFill>
                  <a:srgbClr val="002060"/>
                </a:solidFill>
              </a:rPr>
              <a:t>, где при входе в гавань стояло его колоссальное изображение. Из животных ему были посвящены </a:t>
            </a:r>
            <a:r>
              <a:rPr lang="ru-RU" sz="2800" b="1" dirty="0" smtClean="0">
                <a:solidFill>
                  <a:srgbClr val="002060"/>
                </a:solidFill>
                <a:hlinkClick r:id="rId6" tooltip="Петух"/>
              </a:rPr>
              <a:t>петух</a:t>
            </a:r>
            <a:r>
              <a:rPr lang="ru-RU" sz="2800" b="1" dirty="0" smtClean="0">
                <a:solidFill>
                  <a:srgbClr val="002060"/>
                </a:solidFill>
              </a:rPr>
              <a:t> и белые </a:t>
            </a:r>
            <a:r>
              <a:rPr lang="ru-RU" sz="2800" b="1" dirty="0" smtClean="0">
                <a:solidFill>
                  <a:srgbClr val="002060"/>
                </a:solidFill>
                <a:hlinkClick r:id="rId7" tooltip="Лошадь"/>
              </a:rPr>
              <a:t>кони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Documents and Settings\Admin\Мои документы\Мои рисунки\p0064_cr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857232"/>
            <a:ext cx="6000792" cy="3785989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214290"/>
            <a:ext cx="2500330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СЕЛЕНА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21429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ДИАНА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214678" y="857232"/>
            <a:ext cx="5715040" cy="57150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Богиня Луны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Поэты </a:t>
            </a:r>
            <a:r>
              <a:rPr lang="ru-RU" sz="2000" b="1" dirty="0" smtClean="0">
                <a:solidFill>
                  <a:srgbClr val="002060"/>
                </a:solidFill>
              </a:rPr>
              <a:t>то называют её «сверкающим глазом ночи» (</a:t>
            </a:r>
            <a:r>
              <a:rPr lang="ru-RU" sz="2000" b="1" dirty="0" smtClean="0">
                <a:solidFill>
                  <a:srgbClr val="002060"/>
                </a:solidFill>
                <a:hlinkClick r:id="rId2" tooltip="Пиндар"/>
              </a:rPr>
              <a:t>Пиндар</a:t>
            </a:r>
            <a:r>
              <a:rPr lang="ru-RU" sz="2000" b="1" dirty="0" smtClean="0">
                <a:solidFill>
                  <a:srgbClr val="002060"/>
                </a:solidFill>
              </a:rPr>
              <a:t>, </a:t>
            </a:r>
            <a:r>
              <a:rPr lang="ru-RU" sz="2000" b="1" dirty="0" smtClean="0">
                <a:solidFill>
                  <a:srgbClr val="002060"/>
                </a:solidFill>
                <a:hlinkClick r:id="rId3" tooltip="Эсхил"/>
              </a:rPr>
              <a:t>Эсхил</a:t>
            </a:r>
            <a:r>
              <a:rPr lang="ru-RU" sz="2000" b="1" dirty="0" smtClean="0">
                <a:solidFill>
                  <a:srgbClr val="002060"/>
                </a:solidFill>
              </a:rPr>
              <a:t>), то изображают в виде прелестной женщины на небе, с факелом в руках, ведущей за собой звёзды, когда она выступает в серебристом блеске в пору полнолуния (</a:t>
            </a:r>
            <a:r>
              <a:rPr lang="ru-RU" sz="2000" b="1" dirty="0" smtClean="0">
                <a:solidFill>
                  <a:srgbClr val="002060"/>
                </a:solidFill>
                <a:hlinkClick r:id="rId4" tooltip="Сапфо"/>
              </a:rPr>
              <a:t>Сапфо</a:t>
            </a:r>
            <a:r>
              <a:rPr lang="ru-RU" sz="2000" b="1" dirty="0" smtClean="0">
                <a:solidFill>
                  <a:srgbClr val="002060"/>
                </a:solidFill>
              </a:rPr>
              <a:t>). Селена — дочь </a:t>
            </a:r>
            <a:r>
              <a:rPr lang="ru-RU" sz="2000" b="1" dirty="0" err="1" smtClean="0">
                <a:solidFill>
                  <a:srgbClr val="002060"/>
                </a:solidFill>
                <a:hlinkClick r:id="rId5" tooltip="Гиперион (титан)"/>
              </a:rPr>
              <a:t>Гипериона</a:t>
            </a:r>
            <a:r>
              <a:rPr lang="ru-RU" sz="2000" b="1" dirty="0" smtClean="0">
                <a:solidFill>
                  <a:srgbClr val="002060"/>
                </a:solidFill>
              </a:rPr>
              <a:t>, сестра </a:t>
            </a:r>
            <a:r>
              <a:rPr lang="ru-RU" sz="2000" b="1" dirty="0" smtClean="0">
                <a:solidFill>
                  <a:srgbClr val="002060"/>
                </a:solidFill>
                <a:hlinkClick r:id="rId6" tooltip="Гелиос"/>
              </a:rPr>
              <a:t>Гелиоса</a:t>
            </a:r>
            <a:r>
              <a:rPr lang="ru-RU" sz="2000" b="1" dirty="0" smtClean="0">
                <a:solidFill>
                  <a:srgbClr val="002060"/>
                </a:solidFill>
              </a:rPr>
              <a:t>, то есть </a:t>
            </a:r>
            <a:r>
              <a:rPr lang="ru-RU" sz="2000" b="1" dirty="0" smtClean="0">
                <a:solidFill>
                  <a:srgbClr val="002060"/>
                </a:solidFill>
                <a:hlinkClick r:id="rId7" tooltip="Солнце"/>
              </a:rPr>
              <a:t>Солнца</a:t>
            </a:r>
            <a:r>
              <a:rPr lang="ru-RU" sz="2000" b="1" dirty="0" smtClean="0">
                <a:solidFill>
                  <a:srgbClr val="002060"/>
                </a:solidFill>
              </a:rPr>
              <a:t>; она имеет крылья и на голове золотой венец, от которого мягкий свет разливается по небу и земле; она чествуется жертвоприношениями в дни полнолуния; ей посвящён день весеннего равноденствия, когда она, совершив долгий путь и омывшись в волнах океана, надевает на себя сверкающие одежды и впрягает в свою колесницу блестящих </a:t>
            </a:r>
            <a:r>
              <a:rPr lang="ru-RU" sz="2000" b="1" dirty="0" smtClean="0">
                <a:solidFill>
                  <a:srgbClr val="002060"/>
                </a:solidFill>
              </a:rPr>
              <a:t>коней</a:t>
            </a:r>
            <a:r>
              <a:rPr lang="ru-RU" sz="2000" b="1" baseline="30000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Documents and Settings\Admin\Мои документы\Мои рисунки\p0066_cr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1000108"/>
            <a:ext cx="2177970" cy="557214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</a:rPr>
              <a:t>ХРАМЫ</a:t>
            </a:r>
            <a:endParaRPr lang="ru-RU" b="1" dirty="0">
              <a:solidFill>
                <a:srgbClr val="FF0066"/>
              </a:solidFill>
            </a:endParaRPr>
          </a:p>
        </p:txBody>
      </p:sp>
      <p:pic>
        <p:nvPicPr>
          <p:cNvPr id="4" name="Picture 3" descr="http://static5.depositphotos.com/1001029/500/v/950/depositphotos_5002562-Greek-temple-stencil-second-vari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3786214" cy="3786214"/>
          </a:xfrm>
          <a:prstGeom prst="rect">
            <a:avLst/>
          </a:prstGeom>
          <a:noFill/>
        </p:spPr>
      </p:pic>
      <p:pic>
        <p:nvPicPr>
          <p:cNvPr id="5" name="Picture 5" descr="http://lib.rus.ec/i/2/447102/i_0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6680" y="1142984"/>
            <a:ext cx="4557320" cy="48041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2066" y="5857892"/>
            <a:ext cx="3366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66"/>
                </a:solidFill>
              </a:rPr>
              <a:t>Римский храм весталок</a:t>
            </a:r>
            <a:endParaRPr lang="ru-RU" sz="2400" b="1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5786454"/>
            <a:ext cx="2298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66"/>
                </a:solidFill>
              </a:rPr>
              <a:t>Греческий храм</a:t>
            </a:r>
            <a:endParaRPr lang="ru-RU" sz="24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1429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ФЕМИДА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21429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ЮСТИЦИЯ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928670"/>
            <a:ext cx="428628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богиня </a:t>
            </a:r>
            <a:r>
              <a:rPr lang="ru-RU" sz="3600" b="1" dirty="0" smtClean="0">
                <a:solidFill>
                  <a:srgbClr val="002060"/>
                </a:solidFill>
              </a:rPr>
              <a:t>правосудия</a:t>
            </a:r>
          </a:p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b="1" dirty="0" smtClean="0">
                <a:solidFill>
                  <a:srgbClr val="002060"/>
                </a:solidFill>
              </a:rPr>
              <a:t>Изображается </a:t>
            </a:r>
            <a:r>
              <a:rPr lang="ru-RU" sz="2800" b="1" dirty="0" smtClean="0">
                <a:solidFill>
                  <a:srgbClr val="002060"/>
                </a:solidFill>
              </a:rPr>
              <a:t>с повязкой на глазах, </a:t>
            </a:r>
            <a:r>
              <a:rPr lang="ru-RU" sz="2800" b="1" dirty="0" smtClean="0">
                <a:solidFill>
                  <a:srgbClr val="002060"/>
                </a:solidFill>
                <a:hlinkClick r:id="rId2" tooltip="Весы"/>
              </a:rPr>
              <a:t>весами</a:t>
            </a:r>
            <a:r>
              <a:rPr lang="ru-RU" sz="2800" b="1" dirty="0" smtClean="0">
                <a:solidFill>
                  <a:srgbClr val="002060"/>
                </a:solidFill>
              </a:rPr>
              <a:t> и </a:t>
            </a:r>
            <a:r>
              <a:rPr lang="ru-RU" sz="2800" b="1" dirty="0" smtClean="0">
                <a:solidFill>
                  <a:srgbClr val="002060"/>
                </a:solidFill>
                <a:hlinkClick r:id="rId3" tooltip="Меч"/>
              </a:rPr>
              <a:t>мечом</a:t>
            </a:r>
            <a:r>
              <a:rPr lang="ru-RU" sz="2800" b="1" dirty="0" smtClean="0">
                <a:solidFill>
                  <a:srgbClr val="002060"/>
                </a:solidFill>
              </a:rPr>
              <a:t> в </a:t>
            </a:r>
            <a:r>
              <a:rPr lang="ru-RU" sz="2800" b="1" dirty="0" smtClean="0">
                <a:solidFill>
                  <a:srgbClr val="002060"/>
                </a:solidFill>
              </a:rPr>
              <a:t>руках. </a:t>
            </a:r>
            <a:r>
              <a:rPr lang="ru-RU" sz="2800" b="1" dirty="0" smtClean="0">
                <a:solidFill>
                  <a:srgbClr val="002060"/>
                </a:solidFill>
              </a:rPr>
              <a:t>Иносказательно Фемида — правосудие, закон; весы Фемиды — символ правосудия; слуги (жрецы) Фемиды — слуги закона, судьи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196" name="Picture 4" descr="http://i48.beon.ru/2/68/776802/38/26093538/0CA1T8K6B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621" y="1071546"/>
            <a:ext cx="3863367" cy="514353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85728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АСКЛЕПИЙ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285728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ЭСКУЛАП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43372" y="1928802"/>
            <a:ext cx="4714908" cy="40719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Бог  медицины и врачевания.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Был рождён смертным,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но </a:t>
            </a:r>
            <a:r>
              <a:rPr lang="ru-RU" sz="2800" b="1" dirty="0" smtClean="0">
                <a:solidFill>
                  <a:srgbClr val="002060"/>
                </a:solidFill>
              </a:rPr>
              <a:t>за высочайшее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врачебное </a:t>
            </a:r>
            <a:r>
              <a:rPr lang="ru-RU" sz="2800" b="1" dirty="0" smtClean="0">
                <a:solidFill>
                  <a:srgbClr val="002060"/>
                </a:solidFill>
              </a:rPr>
              <a:t>искусство получил </a:t>
            </a:r>
            <a:r>
              <a:rPr lang="ru-RU" sz="2800" b="1" u="sng" dirty="0" smtClean="0">
                <a:solidFill>
                  <a:srgbClr val="002060"/>
                </a:solidFill>
                <a:hlinkClick r:id="rId2" tooltip="Бессмертие"/>
              </a:rPr>
              <a:t>бессмертие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3794" name="Picture 2" descr="http://supermif.com/greki/pictures/askl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142984"/>
            <a:ext cx="2714644" cy="540721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1429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ГЕСТИЯ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21429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ВЕСТА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929058" y="857232"/>
            <a:ext cx="5000660" cy="60007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u="sng" dirty="0" smtClean="0">
                <a:solidFill>
                  <a:srgbClr val="002060"/>
                </a:solidFill>
              </a:rPr>
              <a:t>Богиня домашнего очага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Ей приносилась жертва перед началом всякого священнодействия, все равно, носило ли последнее частный или общественный характер, благодаря чему образовалась и поговорка «начинать с </a:t>
            </a:r>
            <a:r>
              <a:rPr lang="ru-RU" sz="2000" b="1" dirty="0" err="1" smtClean="0">
                <a:solidFill>
                  <a:srgbClr val="002060"/>
                </a:solidFill>
              </a:rPr>
              <a:t>Гестией</a:t>
            </a:r>
            <a:r>
              <a:rPr lang="ru-RU" sz="2000" b="1" dirty="0" smtClean="0">
                <a:solidFill>
                  <a:srgbClr val="002060"/>
                </a:solidFill>
              </a:rPr>
              <a:t>», служившая синонимом успешного и правильного приступа к делу. Потому же она почиталась вместе с </a:t>
            </a:r>
            <a:r>
              <a:rPr lang="ru-RU" sz="2000" b="1" dirty="0" smtClean="0">
                <a:solidFill>
                  <a:srgbClr val="002060"/>
                </a:solidFill>
                <a:hlinkClick r:id="rId2" tooltip="Гермес"/>
              </a:rPr>
              <a:t>Гермесом</a:t>
            </a:r>
            <a:r>
              <a:rPr lang="ru-RU" sz="2000" b="1" dirty="0" smtClean="0">
                <a:solidFill>
                  <a:srgbClr val="002060"/>
                </a:solidFill>
              </a:rPr>
              <a:t>, зачинателем </a:t>
            </a:r>
            <a:r>
              <a:rPr lang="ru-RU" sz="2000" b="1" dirty="0" smtClean="0">
                <a:solidFill>
                  <a:srgbClr val="002060"/>
                </a:solidFill>
              </a:rPr>
              <a:t>жертвоприношений</a:t>
            </a:r>
            <a:r>
              <a:rPr lang="ru-RU" sz="2000" b="1" baseline="30000" dirty="0" smtClean="0">
                <a:solidFill>
                  <a:srgbClr val="002060"/>
                </a:solidFill>
              </a:rPr>
              <a:t>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В награду за то ей были назначены высокие почести. В городах ей посвящался жертвенник, на котором вечно поддерживался огонь, и выселявшиеся колонисты брали с собой огонь с этого жертвенника на новую </a:t>
            </a:r>
            <a:r>
              <a:rPr lang="ru-RU" sz="2000" b="1" dirty="0" smtClean="0">
                <a:solidFill>
                  <a:srgbClr val="002060"/>
                </a:solidFill>
              </a:rPr>
              <a:t>родину.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4818" name="Picture 2" descr="http://supermif.com/greki/pictures/gest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3643305" cy="497315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85728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ГЕРАКЛ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00562" y="285728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ГЕРКУЛЕС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714744" y="928670"/>
            <a:ext cx="5214974" cy="564360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Герой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Среди    многочисленных</a:t>
            </a:r>
            <a:r>
              <a:rPr lang="ru-RU" sz="2800" b="1" dirty="0" smtClean="0">
                <a:solidFill>
                  <a:srgbClr val="002060"/>
                </a:solidFill>
              </a:rPr>
              <a:t> 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ru-RU" sz="2800" b="1" dirty="0" smtClean="0">
                <a:solidFill>
                  <a:srgbClr val="002060"/>
                </a:solidFill>
                <a:hlinkClick r:id="rId2" tooltip="Миф"/>
              </a:rPr>
              <a:t>мифов</a:t>
            </a:r>
            <a:r>
              <a:rPr lang="ru-RU" sz="2800" b="1" dirty="0" smtClean="0">
                <a:solidFill>
                  <a:srgbClr val="002060"/>
                </a:solidFill>
              </a:rPr>
              <a:t> </a:t>
            </a:r>
            <a:r>
              <a:rPr lang="ru-RU" sz="2800" b="1" dirty="0" smtClean="0">
                <a:solidFill>
                  <a:srgbClr val="002060"/>
                </a:solidFill>
              </a:rPr>
              <a:t> о </a:t>
            </a:r>
            <a:r>
              <a:rPr lang="ru-RU" sz="2800" b="1" dirty="0" smtClean="0">
                <a:solidFill>
                  <a:srgbClr val="002060"/>
                </a:solidFill>
              </a:rPr>
              <a:t>Геракле наиболее известен цикл сказаний о 12 подвигах, совершенных Гераклом, когда он </a:t>
            </a:r>
            <a:r>
              <a:rPr lang="ru-RU" sz="2800" b="1" dirty="0" smtClean="0">
                <a:solidFill>
                  <a:srgbClr val="002060"/>
                </a:solidFill>
              </a:rPr>
              <a:t>находился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ru-RU" sz="2800" b="1" dirty="0" smtClean="0">
                <a:solidFill>
                  <a:srgbClr val="002060"/>
                </a:solidFill>
              </a:rPr>
              <a:t>на </a:t>
            </a:r>
            <a:r>
              <a:rPr lang="ru-RU" sz="2800" b="1" dirty="0" smtClean="0">
                <a:solidFill>
                  <a:srgbClr val="002060"/>
                </a:solidFill>
              </a:rPr>
              <a:t>службе  у</a:t>
            </a:r>
            <a:r>
              <a:rPr lang="ru-RU" sz="2800" b="1" dirty="0" smtClean="0">
                <a:solidFill>
                  <a:srgbClr val="002060"/>
                </a:solidFill>
              </a:rPr>
              <a:t> </a:t>
            </a:r>
            <a:r>
              <a:rPr lang="ru-RU" sz="2800" b="1" dirty="0" smtClean="0">
                <a:solidFill>
                  <a:srgbClr val="002060"/>
                </a:solidFill>
              </a:rPr>
              <a:t> микенского</a:t>
            </a:r>
            <a:r>
              <a:rPr lang="ru-RU" sz="2800" b="1" dirty="0" smtClean="0">
                <a:solidFill>
                  <a:srgbClr val="002060"/>
                </a:solidFill>
              </a:rPr>
              <a:t> </a:t>
            </a:r>
            <a:r>
              <a:rPr lang="ru-RU" sz="2800" b="1" dirty="0" smtClean="0">
                <a:solidFill>
                  <a:srgbClr val="002060"/>
                </a:solidFill>
              </a:rPr>
              <a:t> царя</a:t>
            </a:r>
            <a:r>
              <a:rPr lang="ru-RU" sz="2800" b="1" dirty="0" smtClean="0">
                <a:solidFill>
                  <a:srgbClr val="002060"/>
                </a:solidFill>
              </a:rPr>
              <a:t> </a:t>
            </a:r>
            <a:r>
              <a:rPr lang="ru-RU" sz="2800" b="1" dirty="0" err="1" smtClean="0">
                <a:solidFill>
                  <a:srgbClr val="002060"/>
                </a:solidFill>
                <a:hlinkClick r:id="rId3" tooltip="Еврисфей"/>
              </a:rPr>
              <a:t>Еврисфея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Культ Геракла был очень популярен в </a:t>
            </a:r>
            <a:r>
              <a:rPr lang="ru-RU" sz="2800" b="1" dirty="0" smtClean="0">
                <a:solidFill>
                  <a:srgbClr val="002060"/>
                </a:solidFill>
                <a:hlinkClick r:id="rId4" tooltip="Греция"/>
              </a:rPr>
              <a:t>Греции</a:t>
            </a:r>
            <a:r>
              <a:rPr lang="ru-RU" sz="2800" b="1" dirty="0" smtClean="0">
                <a:solidFill>
                  <a:srgbClr val="002060"/>
                </a:solidFill>
              </a:rPr>
              <a:t>, через греческих колонистов он рано распространился в </a:t>
            </a:r>
            <a:r>
              <a:rPr lang="ru-RU" sz="2800" b="1" dirty="0" smtClean="0">
                <a:solidFill>
                  <a:srgbClr val="002060"/>
                </a:solidFill>
                <a:hlinkClick r:id="rId5" tooltip="Италия"/>
              </a:rPr>
              <a:t>Италии</a:t>
            </a:r>
            <a:r>
              <a:rPr lang="ru-RU" sz="2800" b="1" dirty="0" smtClean="0">
                <a:solidFill>
                  <a:srgbClr val="002060"/>
                </a:solidFill>
              </a:rPr>
              <a:t>, где Геракл почитался под именем Геркулеса. В северном полушарии неба </a:t>
            </a:r>
            <a:r>
              <a:rPr lang="ru-RU" sz="2800" b="1" dirty="0" smtClean="0">
                <a:solidFill>
                  <a:srgbClr val="002060"/>
                </a:solidFill>
              </a:rPr>
              <a:t>расположено </a:t>
            </a:r>
            <a:r>
              <a:rPr lang="ru-RU" sz="2800" b="1" dirty="0" smtClean="0">
                <a:solidFill>
                  <a:srgbClr val="002060"/>
                </a:solidFill>
                <a:hlinkClick r:id="rId6" tooltip="Созвездие"/>
              </a:rPr>
              <a:t>созвездие</a:t>
            </a:r>
            <a:r>
              <a:rPr lang="ru-RU" sz="2800" b="1" dirty="0" smtClean="0">
                <a:solidFill>
                  <a:srgbClr val="002060"/>
                </a:solidFill>
              </a:rPr>
              <a:t> </a:t>
            </a:r>
            <a:r>
              <a:rPr lang="ru-RU" sz="2800" b="1" dirty="0" smtClean="0">
                <a:solidFill>
                  <a:srgbClr val="002060"/>
                </a:solidFill>
                <a:hlinkClick r:id="rId7" tooltip="Геркулес (созвездие)"/>
              </a:rPr>
              <a:t>Геркулес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9220" name="Picture 4" descr="http://www.grekomania.ru/images/pageinfo/categories/big/6_Gerak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857232"/>
            <a:ext cx="3043067" cy="564672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</a:rPr>
              <a:t>КРОНОС    САТУРН    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596" y="6000768"/>
            <a:ext cx="8258204" cy="57150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Титан, бог  времени</a:t>
            </a:r>
            <a:endParaRPr lang="ru-RU" dirty="0"/>
          </a:p>
        </p:txBody>
      </p:sp>
      <p:pic>
        <p:nvPicPr>
          <p:cNvPr id="18434" name="Picture 2" descr="http://pracivilization.ru/public/images/lUQiSoQ7ZM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6786610" cy="4314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66"/>
                </a:solidFill>
              </a:rPr>
              <a:t>Бог - громовержец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1142984"/>
            <a:ext cx="1643074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ЗЕВС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2214546" y="1142984"/>
            <a:ext cx="2000264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ЮПИТЕР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286249" y="1000108"/>
            <a:ext cx="4400552" cy="5643602"/>
          </a:xfrm>
        </p:spPr>
        <p:txBody>
          <a:bodyPr>
            <a:normAutofit fontScale="85000" lnSpcReduction="20000"/>
          </a:bodyPr>
          <a:lstStyle/>
          <a:p>
            <a:pPr indent="176213" algn="just"/>
            <a:r>
              <a:rPr lang="ru-RU" b="1" dirty="0" smtClean="0">
                <a:solidFill>
                  <a:srgbClr val="002060"/>
                </a:solidFill>
              </a:rPr>
              <a:t>     </a:t>
            </a:r>
            <a:r>
              <a:rPr lang="ru-RU" sz="2800" b="1" dirty="0" smtClean="0">
                <a:solidFill>
                  <a:srgbClr val="002060"/>
                </a:solidFill>
              </a:rPr>
              <a:t>Царь богов и людей, повелитель  молний и грома. </a:t>
            </a: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Вместе с другими богами Зевс живет в золотом дворце, на вершине горы Олимп, где царит вечное лето. </a:t>
            </a:r>
          </a:p>
          <a:p>
            <a:pPr indent="176213" algn="just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Восседая на золотом троне, он повелевает богами и людьми. Зевс дал людям законы и строго следит за их исполнением. Преступающих закон Зевс поражает молниями, за что и дано ему прозвище Громовержец.</a:t>
            </a: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9" name="Picture 9" descr="p173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023" y="1714488"/>
            <a:ext cx="3926760" cy="441167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6211669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Атрибуты: Перун (молния),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скипетр и орёл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8572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66"/>
                </a:solidFill>
              </a:rPr>
              <a:t>ПОСЕЙДОН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9124" y="357166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66"/>
                </a:solidFill>
              </a:rPr>
              <a:t>НЕПТУН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4857784"/>
          </a:xfrm>
        </p:spPr>
        <p:txBody>
          <a:bodyPr>
            <a:normAutofit fontScale="85000" lnSpcReduction="10000"/>
          </a:bodyPr>
          <a:lstStyle/>
          <a:p>
            <a:pPr indent="176213" algn="just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Брат Зевса, владыка морей Посейдон, живет в золотом чертоге на дне Эгейского моря. Повелитель бурь и наводнений, «колебаний земли», Посейдон ударом трезубца выбивает из земли источники пресной воды.</a:t>
            </a:r>
          </a:p>
          <a:p>
            <a:pPr indent="176213" algn="just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Гордый Посейдон не может смириться с тем, что он, будучи старшим братом, должен подчиняться младшему – Зевсу. Оттого редко появляется Посейдон на Олимпе и не упускает случая пойти наперекор воле владыки богов.</a:t>
            </a:r>
          </a:p>
          <a:p>
            <a:pPr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http://vignette2.wikia.nocookie.net/percyjackson/images/0/01/Poseid3.jpg/revision/latest?cb=20140414130400&amp;path-prefix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0"/>
            <a:ext cx="4152900" cy="5610225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85728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АИД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357166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ПЛУТОН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9125" y="1428736"/>
            <a:ext cx="4257676" cy="51435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    </a:t>
            </a:r>
            <a:r>
              <a:rPr lang="ru-RU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Глубоко под землей царит неумолимый, мрачный брат Зевса, Аид. Полно мрака и ужасов его царство. Никогда не проникают туда радостные лучи яркого солнца. Бездонные пропасти ведут с поверхности земли в печальное царство Аида. Мрачные реки текут в нем. Там протекает все леденящая священная река Стикс, водами которой клянутся сами боги. В подземном царстве струятся и дающие забвение всего земного воды реки Леты. </a:t>
            </a:r>
          </a:p>
          <a:p>
            <a:pPr>
              <a:buNone/>
            </a:pP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7" name="Содержимое 6" descr="250px-Hades-et-Cerberus-II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1000108"/>
            <a:ext cx="3429024" cy="5459006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85728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ГЕРА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285728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ЮНОНА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4876" y="1000108"/>
            <a:ext cx="4041775" cy="5857892"/>
          </a:xfrm>
        </p:spPr>
        <p:txBody>
          <a:bodyPr>
            <a:normAutofit fontScale="92500" lnSpcReduction="10000"/>
          </a:bodyPr>
          <a:lstStyle/>
          <a:p>
            <a:pPr indent="176213" algn="just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Царица богов, дочь Крона и Реи, великая Гера, восседает на золотом троне рядом с мужем Зевсом и правит богами и людьми.</a:t>
            </a:r>
          </a:p>
          <a:p>
            <a:pPr indent="176213" algn="just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Великая Гера охраняет супружеские союзы и посылает потомство людям. Почитают ее боги, и даже сам Зевс часто просит у нее совета.</a:t>
            </a:r>
          </a:p>
          <a:p>
            <a:pPr indent="176213" algn="just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Велика власть Геры, но и она не смеет открыто выступить против Зевса. Признаки Геры - диадема и завеса, птица павлин и яблоко.</a:t>
            </a:r>
          </a:p>
          <a:p>
            <a:pPr indent="176213" algn="just"/>
            <a:endParaRPr lang="ru-RU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http://domracheva-j-v.ucoz.ru/distant/ge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1142984"/>
            <a:ext cx="3552588" cy="5481635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357166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АФИНА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428604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МИНЕРВА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142984"/>
            <a:ext cx="4041775" cy="5214974"/>
          </a:xfrm>
        </p:spPr>
        <p:txBody>
          <a:bodyPr>
            <a:normAutofit fontScale="92500"/>
          </a:bodyPr>
          <a:lstStyle/>
          <a:p>
            <a:pPr indent="176213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Богиня мудрости, Афина стала воплощением мыслей Зевса. Ей доверил царь богов защитить героев и покровительствовать городами, заботиться о мудрых законах и науках.</a:t>
            </a:r>
          </a:p>
          <a:p>
            <a:pPr indent="176213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Афина всегда там, где идет война. Но, в отличие от кровожадного Ареса, Афина – богиня справедливой войны, опора тех, кто защищает свои города.</a:t>
            </a:r>
          </a:p>
          <a:p>
            <a:pPr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3314" name="Picture 2" descr="http://3.bp.blogspot.com/-MD26o0g2EQ8/UQk5TZC4P1I/AAAAAAAAAhk/0gbmvFbiqY4/s1600/af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00108"/>
            <a:ext cx="3321178" cy="550070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357166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АРЕС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357166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МАРС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285860"/>
            <a:ext cx="4041775" cy="5143536"/>
          </a:xfrm>
        </p:spPr>
        <p:txBody>
          <a:bodyPr>
            <a:normAutofit fontScale="85000" lnSpcReduction="10000"/>
          </a:bodyPr>
          <a:lstStyle/>
          <a:p>
            <a:pPr indent="265113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Губителем людей и разрушителем городов называют Ареса – коварного и вероломного бога войны. Самая сладкая музыка для кровожадного Ареса – звон оружия и стоны раненых. Самая лучшая картина – дым пожарищ, разрушенные и разграбленные дома.</a:t>
            </a:r>
          </a:p>
          <a:p>
            <a:pPr indent="265113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Не любят на Олимпе Ареса и стараются держаться от него подальше. Даже отец Ареса, владыка богов Зевс, еле терпит его присутствие.</a:t>
            </a:r>
          </a:p>
          <a:p>
            <a:pPr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Изображение 01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8983" y="1142984"/>
            <a:ext cx="3389119" cy="500066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978</Words>
  <Application>Microsoft Office PowerPoint</Application>
  <PresentationFormat>Экран (4:3)</PresentationFormat>
  <Paragraphs>109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ХРАМЫ</vt:lpstr>
      <vt:lpstr>КРОНОС    САТУРН    </vt:lpstr>
      <vt:lpstr>Бог - громовержец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30</cp:revision>
  <dcterms:modified xsi:type="dcterms:W3CDTF">2015-05-08T00:04:05Z</dcterms:modified>
</cp:coreProperties>
</file>