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62" r:id="rId4"/>
    <p:sldId id="263" r:id="rId5"/>
    <p:sldId id="264" r:id="rId6"/>
    <p:sldId id="265" r:id="rId7"/>
    <p:sldId id="266" r:id="rId8"/>
    <p:sldId id="267" r:id="rId9"/>
    <p:sldId id="268" r:id="rId10"/>
    <p:sldId id="289" r:id="rId11"/>
    <p:sldId id="269" r:id="rId12"/>
    <p:sldId id="282" r:id="rId13"/>
    <p:sldId id="288" r:id="rId14"/>
    <p:sldId id="270" r:id="rId15"/>
    <p:sldId id="271" r:id="rId16"/>
    <p:sldId id="290" r:id="rId17"/>
    <p:sldId id="292" r:id="rId18"/>
    <p:sldId id="293" r:id="rId19"/>
    <p:sldId id="294" r:id="rId20"/>
    <p:sldId id="272" r:id="rId21"/>
    <p:sldId id="273" r:id="rId22"/>
    <p:sldId id="276" r:id="rId23"/>
    <p:sldId id="274" r:id="rId24"/>
    <p:sldId id="275" r:id="rId25"/>
    <p:sldId id="277" r:id="rId26"/>
    <p:sldId id="278" r:id="rId27"/>
    <p:sldId id="279" r:id="rId28"/>
    <p:sldId id="280" r:id="rId29"/>
    <p:sldId id="283" r:id="rId30"/>
    <p:sldId id="284" r:id="rId31"/>
    <p:sldId id="291" r:id="rId32"/>
    <p:sldId id="285" r:id="rId33"/>
    <p:sldId id="281" r:id="rId34"/>
    <p:sldId id="286" r:id="rId35"/>
    <p:sldId id="257" r:id="rId36"/>
    <p:sldId id="258" r:id="rId37"/>
    <p:sldId id="295" r:id="rId38"/>
    <p:sldId id="296" r:id="rId39"/>
    <p:sldId id="297" r:id="rId40"/>
    <p:sldId id="298" r:id="rId41"/>
    <p:sldId id="299" r:id="rId42"/>
    <p:sldId id="300" r:id="rId43"/>
    <p:sldId id="307" r:id="rId44"/>
    <p:sldId id="308" r:id="rId45"/>
    <p:sldId id="309" r:id="rId46"/>
    <p:sldId id="310" r:id="rId47"/>
    <p:sldId id="311" r:id="rId48"/>
    <p:sldId id="301" r:id="rId49"/>
    <p:sldId id="312" r:id="rId50"/>
    <p:sldId id="314" r:id="rId51"/>
    <p:sldId id="313" r:id="rId52"/>
    <p:sldId id="302" r:id="rId53"/>
    <p:sldId id="303" r:id="rId54"/>
    <p:sldId id="304" r:id="rId55"/>
    <p:sldId id="321" r:id="rId56"/>
    <p:sldId id="322" r:id="rId57"/>
    <p:sldId id="323" r:id="rId58"/>
    <p:sldId id="317" r:id="rId59"/>
    <p:sldId id="305" r:id="rId60"/>
    <p:sldId id="315" r:id="rId61"/>
    <p:sldId id="316" r:id="rId62"/>
    <p:sldId id="318" r:id="rId63"/>
    <p:sldId id="259" r:id="rId64"/>
    <p:sldId id="319" r:id="rId65"/>
    <p:sldId id="320" r:id="rId66"/>
    <p:sldId id="260" r:id="rId67"/>
    <p:sldId id="261" r:id="rId6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7EF305A-DF3D-42B5-8E66-237D92A19441}" type="datetimeFigureOut">
              <a:rPr lang="ru-RU"/>
              <a:pPr>
                <a:defRPr/>
              </a:pPr>
              <a:t>15.04.2015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DA4714-45D3-451A-96C8-CBF9269080B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2633E78-9703-4CB7-9755-2EFBC82CF6BE}" type="datetimeFigureOut">
              <a:rPr lang="ru-RU"/>
              <a:pPr>
                <a:defRPr/>
              </a:pPr>
              <a:t>15.04.2015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6118AC-B386-4A58-B8D1-793952052D1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C007296-932A-4B40-9829-EA32BE7BE1AC}" type="datetimeFigureOut">
              <a:rPr lang="ru-RU"/>
              <a:pPr>
                <a:defRPr/>
              </a:pPr>
              <a:t>15.04.2015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CA7EA4-558A-41D6-9F88-F54797C047D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58F6CD-E55F-45B8-B330-DB84FAB0A1AA}" type="datetimeFigureOut">
              <a:rPr lang="ru-RU"/>
              <a:pPr>
                <a:defRPr/>
              </a:pPr>
              <a:t>15.04.2015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BF7E2F-0E8E-4A24-93BD-C72C306895B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5E78D2-222F-438C-A13B-6AB4885C2B36}" type="datetimeFigureOut">
              <a:rPr lang="ru-RU"/>
              <a:pPr>
                <a:defRPr/>
              </a:pPr>
              <a:t>15.04.2015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250FD-7671-41D8-B897-424410C684C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CF7A03-C2CA-4295-B554-3735CBE8A850}" type="datetimeFigureOut">
              <a:rPr lang="ru-RU"/>
              <a:pPr>
                <a:defRPr/>
              </a:pPr>
              <a:t>15.04.2015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EEFFCA-8DC6-4055-9218-1C531EF6EF4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5D80CC9-3C2C-43D4-85BD-A394AAEDD70E}" type="datetimeFigureOut">
              <a:rPr lang="ru-RU"/>
              <a:pPr>
                <a:defRPr/>
              </a:pPr>
              <a:t>15.04.2015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386374-B29F-4EEF-AA0A-B4AB653101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71DA267-29B9-4D90-A49E-BBD859DD9972}" type="datetimeFigureOut">
              <a:rPr lang="ru-RU"/>
              <a:pPr>
                <a:defRPr/>
              </a:pPr>
              <a:t>15.04.2015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E05C5C-B99D-43C3-B659-4EB9911C761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8BAE523-D129-4C8C-AFC2-B7D7EC389F59}" type="datetimeFigureOut">
              <a:rPr lang="ru-RU"/>
              <a:pPr>
                <a:defRPr/>
              </a:pPr>
              <a:t>15.04.2015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FCB847D-3E22-4790-973E-9AE51C13916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3E3B02-6C9F-4CBC-9D6E-9CF6A9229DA5}" type="datetimeFigureOut">
              <a:rPr lang="ru-RU"/>
              <a:pPr>
                <a:defRPr/>
              </a:pPr>
              <a:t>15.04.2015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6276FA-C059-4B60-8B65-F638C03AF6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479CE7-A3DD-4551-BC2C-2125AF85501B}" type="datetimeFigureOut">
              <a:rPr lang="ru-RU"/>
              <a:pPr>
                <a:defRPr/>
              </a:pPr>
              <a:t>15.04.2015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3EF7544-6570-4FC6-9680-1A251741393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0000">
              <a:schemeClr val="accent6">
                <a:lumMod val="40000"/>
                <a:lumOff val="60000"/>
                <a:alpha val="89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E539F45-716C-4556-9C9B-AE82C0342027}" type="datetimeFigureOut">
              <a:rPr lang="ru-RU"/>
              <a:pPr>
                <a:defRPr/>
              </a:pPr>
              <a:t>15.04.2015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1908184-A430-409F-B659-2233C470DB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ic.academic.ru/dic.nsf/ruwiki/7614" TargetMode="External"/><Relationship Id="rId2" Type="http://schemas.openxmlformats.org/officeDocument/2006/relationships/hyperlink" Target="http://dic.academic.ru/dic.nsf/ruwiki/6165"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ru.wikipedia.org/wiki/%D0%9C%D0%B5%D1%87"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hyperlink" Target="https://ru.wikipedia.org/wiki/%D0%94%D1%80%D0%B5%D0%B2%D0%BD%D0%B8%D0%B9_%D0%A0%D0%B8%D0%BC" TargetMode="External"/><Relationship Id="rId4" Type="http://schemas.openxmlformats.org/officeDocument/2006/relationships/hyperlink" Target="https://ru.wikipedia.org/wiki/%D0%93%D0%BB%D0%B0%D0%B4%D0%B8%D1%83%D1%8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ru.wikipedia.org/wiki/%D0%92%D0%BE%D1%81%D1%82%D0%BE%D1%80%D0%B3" TargetMode="External"/><Relationship Id="rId2" Type="http://schemas.openxmlformats.org/officeDocument/2006/relationships/hyperlink" Target="https://ru.wikipedia.org/wiki/%D0%9C%D0%BE%D0%B3%D0%B8%D0%BB%D0%B0" TargetMode="Externa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hyperlink" Target="https://ru.wikipedia.org/wiki/106_%D0%B3%D0%BE%D0%B4_%D0%B4%D0%BE_%D0%BD._%D1%8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ru.wikipedia.org/wiki/%D0%91%D0%BE%D0%BB%D1%8C%D1%88%D0%BE%D0%B9_%D0%BF%D0%B0%D0%BB%D0%B5%D1%86" TargetMode="External"/><Relationship Id="rId2" Type="http://schemas.openxmlformats.org/officeDocument/2006/relationships/hyperlink" Target="https://ru.wikipedia.org/wiki/%D0%96%D0%B5%D1%81%D1%82" TargetMode="Externa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hyperlink" Target="https://ru.wikipedia.org/wiki/%D0%9A%D1%83%D0%BB%D0%B0%D0%BA_(%D1%80%D1%83%D0%BA%D0%B0)"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ru.wikipedia.org/wiki/%D0%93%D0%B8%D0%BC%D0%BD%D0%B0%D1%81%D0%B8%D0%B9" TargetMode="External"/><Relationship Id="rId2" Type="http://schemas.openxmlformats.org/officeDocument/2006/relationships/hyperlink" Target="https://ru.wikipedia.org/wiki/%D0%94%D1%80%D0%B5%D0%B2%D0%BD%D1%8F%D1%8F_%D0%93%D1%80%D0%B5%D1%86%D0%B8%D1%8F" TargetMode="Externa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hyperlink" Target="https://ru.wikipedia.org/wiki/%D0%94%D1%80%D0%B5%D0%B2%D0%BD%D0%B8%D0%B9_%D0%A0%D0%B8%D0%BC" TargetMode="External"/><Relationship Id="rId4" Type="http://schemas.openxmlformats.org/officeDocument/2006/relationships/hyperlink" Target="https://ru.wikipedia.org/wiki/%D0%AD%D0%BB%D0%BB%D0%B8%D0%BD%D0%B8%D0%B7%D0%BC"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ribalych.ru/2013/04/16/denezhnaya-sistema-pri-traya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63" y="1285875"/>
            <a:ext cx="6643687" cy="1928813"/>
          </a:xfrm>
        </p:spPr>
        <p:txBody>
          <a:bodyPr rtlCol="0">
            <a:normAutofit fontScale="90000"/>
          </a:bodyPr>
          <a:lstStyle/>
          <a:p>
            <a:pPr fontAlgn="auto">
              <a:spcAft>
                <a:spcPts val="0"/>
              </a:spcAft>
              <a:defRPr/>
            </a:pPr>
            <a:r>
              <a:rPr lang="ru-RU" b="1" dirty="0" smtClean="0">
                <a:solidFill>
                  <a:schemeClr val="tx2">
                    <a:lumMod val="75000"/>
                  </a:schemeClr>
                </a:solidFill>
              </a:rPr>
              <a:t>Город Рим</a:t>
            </a:r>
            <a:br>
              <a:rPr lang="ru-RU" b="1" dirty="0" smtClean="0">
                <a:solidFill>
                  <a:schemeClr val="tx2">
                    <a:lumMod val="75000"/>
                  </a:schemeClr>
                </a:solidFill>
              </a:rPr>
            </a:br>
            <a:r>
              <a:rPr lang="ru-RU" b="1" dirty="0" smtClean="0">
                <a:solidFill>
                  <a:schemeClr val="tx2">
                    <a:lumMod val="75000"/>
                  </a:schemeClr>
                </a:solidFill>
              </a:rPr>
              <a:t>и</a:t>
            </a:r>
            <a:r>
              <a:rPr lang="en-US" b="1" dirty="0" smtClean="0">
                <a:solidFill>
                  <a:schemeClr val="tx2">
                    <a:lumMod val="75000"/>
                  </a:schemeClr>
                </a:solidFill>
              </a:rPr>
              <a:t> </a:t>
            </a:r>
            <a:r>
              <a:rPr lang="ru-RU" b="1" dirty="0" smtClean="0">
                <a:solidFill>
                  <a:schemeClr val="tx2">
                    <a:lumMod val="75000"/>
                  </a:schemeClr>
                </a:solidFill>
              </a:rPr>
              <a:t>его повседневная жизнь</a:t>
            </a:r>
            <a:br>
              <a:rPr lang="ru-RU" b="1" dirty="0" smtClean="0">
                <a:solidFill>
                  <a:schemeClr val="tx2">
                    <a:lumMod val="75000"/>
                  </a:schemeClr>
                </a:solidFill>
              </a:rPr>
            </a:br>
            <a:r>
              <a:rPr lang="en-US" b="1" dirty="0" smtClean="0">
                <a:solidFill>
                  <a:schemeClr val="tx2">
                    <a:lumMod val="75000"/>
                  </a:schemeClr>
                </a:solidFill>
              </a:rPr>
              <a:t> </a:t>
            </a:r>
            <a:endParaRPr lang="ru-RU" b="1" dirty="0">
              <a:solidFill>
                <a:schemeClr val="tx2">
                  <a:lumMod val="75000"/>
                </a:schemeClr>
              </a:solidFill>
            </a:endParaRPr>
          </a:p>
        </p:txBody>
      </p:sp>
      <p:sp>
        <p:nvSpPr>
          <p:cNvPr id="3" name="Подзаголовок 2"/>
          <p:cNvSpPr>
            <a:spLocks noGrp="1"/>
          </p:cNvSpPr>
          <p:nvPr>
            <p:ph type="subTitle" idx="1"/>
          </p:nvPr>
        </p:nvSpPr>
        <p:spPr>
          <a:xfrm>
            <a:off x="1714500" y="4857750"/>
            <a:ext cx="6929438" cy="1752600"/>
          </a:xfrm>
        </p:spPr>
        <p:txBody>
          <a:bodyPr rtlCol="0">
            <a:normAutofit/>
          </a:bodyPr>
          <a:lstStyle/>
          <a:p>
            <a:pPr fontAlgn="auto">
              <a:spcAft>
                <a:spcPts val="0"/>
              </a:spcAft>
              <a:buFont typeface="Arial" pitchFamily="34" charset="0"/>
              <a:buNone/>
              <a:defRPr/>
            </a:pPr>
            <a:r>
              <a:rPr lang="ru-RU" sz="2800" b="1" dirty="0" smtClean="0">
                <a:solidFill>
                  <a:schemeClr val="tx2">
                    <a:lumMod val="75000"/>
                  </a:schemeClr>
                </a:solidFill>
              </a:rPr>
              <a:t>Презентация</a:t>
            </a:r>
          </a:p>
          <a:p>
            <a:pPr fontAlgn="auto">
              <a:spcAft>
                <a:spcPts val="0"/>
              </a:spcAft>
              <a:buFont typeface="Arial" pitchFamily="34" charset="0"/>
              <a:buNone/>
              <a:defRPr/>
            </a:pPr>
            <a:r>
              <a:rPr lang="ru-RU" sz="2800" b="1" dirty="0" smtClean="0">
                <a:solidFill>
                  <a:schemeClr val="tx2">
                    <a:lumMod val="75000"/>
                  </a:schemeClr>
                </a:solidFill>
              </a:rPr>
              <a:t>учащихся 6-А класса ОШ № 69.</a:t>
            </a:r>
          </a:p>
          <a:p>
            <a:pPr fontAlgn="auto">
              <a:spcAft>
                <a:spcPts val="0"/>
              </a:spcAft>
              <a:buFont typeface="Arial" pitchFamily="34" charset="0"/>
              <a:buNone/>
              <a:defRPr/>
            </a:pPr>
            <a:r>
              <a:rPr lang="ru-RU" sz="2800" b="1" dirty="0" smtClean="0">
                <a:solidFill>
                  <a:schemeClr val="tx2">
                    <a:lumMod val="75000"/>
                  </a:schemeClr>
                </a:solidFill>
              </a:rPr>
              <a:t>Консультант: Губа Т.Н., учитель истории</a:t>
            </a:r>
            <a:endParaRPr lang="ru-RU" sz="2800" b="1" dirty="0">
              <a:solidFill>
                <a:schemeClr val="tx2">
                  <a:lumMod val="75000"/>
                </a:schemeClr>
              </a:solidFill>
            </a:endParaRPr>
          </a:p>
        </p:txBody>
      </p:sp>
      <p:pic>
        <p:nvPicPr>
          <p:cNvPr id="13315" name="Picture 10" descr="341769"/>
          <p:cNvPicPr>
            <a:picLocks noChangeAspect="1" noChangeArrowheads="1"/>
          </p:cNvPicPr>
          <p:nvPr/>
        </p:nvPicPr>
        <p:blipFill>
          <a:blip r:embed="rId2"/>
          <a:srcRect/>
          <a:stretch>
            <a:fillRect/>
          </a:stretch>
        </p:blipFill>
        <p:spPr bwMode="auto">
          <a:xfrm>
            <a:off x="0" y="0"/>
            <a:ext cx="1357313" cy="1071563"/>
          </a:xfrm>
          <a:prstGeom prst="rect">
            <a:avLst/>
          </a:prstGeom>
          <a:noFill/>
          <a:ln w="9525">
            <a:noFill/>
            <a:miter lim="800000"/>
            <a:headEnd/>
            <a:tailEnd/>
          </a:ln>
        </p:spPr>
      </p:pic>
      <p:pic>
        <p:nvPicPr>
          <p:cNvPr id="13316" name="Picture 2" descr="D:\педсовет\13.jpg"/>
          <p:cNvPicPr>
            <a:picLocks noChangeAspect="1" noChangeArrowheads="1"/>
          </p:cNvPicPr>
          <p:nvPr/>
        </p:nvPicPr>
        <p:blipFill>
          <a:blip r:embed="rId3"/>
          <a:srcRect/>
          <a:stretch>
            <a:fillRect/>
          </a:stretch>
        </p:blipFill>
        <p:spPr bwMode="auto">
          <a:xfrm>
            <a:off x="0" y="1071563"/>
            <a:ext cx="1346200" cy="2019300"/>
          </a:xfrm>
          <a:prstGeom prst="rect">
            <a:avLst/>
          </a:prstGeom>
          <a:noFill/>
          <a:ln w="9525">
            <a:noFill/>
            <a:miter lim="800000"/>
            <a:headEnd/>
            <a:tailEnd/>
          </a:ln>
        </p:spPr>
      </p:pic>
      <p:pic>
        <p:nvPicPr>
          <p:cNvPr id="13317" name="Picture 3" descr="D:\педсовет\desktopwallpapers.org.ua_30446.jpg"/>
          <p:cNvPicPr>
            <a:picLocks noChangeAspect="1" noChangeArrowheads="1"/>
          </p:cNvPicPr>
          <p:nvPr/>
        </p:nvPicPr>
        <p:blipFill>
          <a:blip r:embed="rId4"/>
          <a:srcRect/>
          <a:stretch>
            <a:fillRect/>
          </a:stretch>
        </p:blipFill>
        <p:spPr bwMode="auto">
          <a:xfrm>
            <a:off x="0" y="3929063"/>
            <a:ext cx="1319213" cy="919162"/>
          </a:xfrm>
          <a:prstGeom prst="rect">
            <a:avLst/>
          </a:prstGeom>
          <a:noFill/>
          <a:ln w="9525">
            <a:noFill/>
            <a:miter lim="800000"/>
            <a:headEnd/>
            <a:tailEnd/>
          </a:ln>
        </p:spPr>
      </p:pic>
      <p:pic>
        <p:nvPicPr>
          <p:cNvPr id="13318" name="Picture 4" descr="D:\педсовет\images.jpg"/>
          <p:cNvPicPr>
            <a:picLocks noChangeAspect="1" noChangeArrowheads="1"/>
          </p:cNvPicPr>
          <p:nvPr/>
        </p:nvPicPr>
        <p:blipFill>
          <a:blip r:embed="rId5"/>
          <a:srcRect/>
          <a:stretch>
            <a:fillRect/>
          </a:stretch>
        </p:blipFill>
        <p:spPr bwMode="auto">
          <a:xfrm>
            <a:off x="0" y="4883150"/>
            <a:ext cx="1285875" cy="1974850"/>
          </a:xfrm>
          <a:prstGeom prst="rect">
            <a:avLst/>
          </a:prstGeom>
          <a:noFill/>
          <a:ln w="9525">
            <a:noFill/>
            <a:miter lim="800000"/>
            <a:headEnd/>
            <a:tailEnd/>
          </a:ln>
        </p:spPr>
      </p:pic>
      <p:pic>
        <p:nvPicPr>
          <p:cNvPr id="13319" name="Picture 5" descr="D:\педсовет\215489_html_367cccdd.png"/>
          <p:cNvPicPr>
            <a:picLocks noChangeAspect="1" noChangeArrowheads="1"/>
          </p:cNvPicPr>
          <p:nvPr/>
        </p:nvPicPr>
        <p:blipFill>
          <a:blip r:embed="rId6"/>
          <a:srcRect/>
          <a:stretch>
            <a:fillRect/>
          </a:stretch>
        </p:blipFill>
        <p:spPr bwMode="auto">
          <a:xfrm>
            <a:off x="0" y="3071813"/>
            <a:ext cx="129857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4786313"/>
            <a:ext cx="8229600" cy="1785937"/>
          </a:xfrm>
        </p:spPr>
        <p:txBody>
          <a:bodyPr rtlCol="0">
            <a:normAutofit fontScale="70000" lnSpcReduction="20000"/>
          </a:bodyPr>
          <a:lstStyle/>
          <a:p>
            <a:pPr fontAlgn="auto">
              <a:spcAft>
                <a:spcPts val="0"/>
              </a:spcAft>
              <a:buFont typeface="Arial" pitchFamily="34" charset="0"/>
              <a:buNone/>
              <a:defRPr/>
            </a:pPr>
            <a:r>
              <a:rPr lang="ru-RU" b="1" i="1" dirty="0" smtClean="0"/>
              <a:t>     Вода в Рим доставлялась из соседних озёр и горных источников по наклонным каналам, покрашенным известью и накрытым мраморными плитами. У самих источников были созданы большие водохранилища, чтобы всегда иметь запас под рукой, а также для создания давления способствующего передвижению воды.</a:t>
            </a:r>
            <a:endParaRPr lang="ru-RU" b="1" dirty="0" smtClean="0"/>
          </a:p>
          <a:p>
            <a:pPr fontAlgn="auto">
              <a:spcAft>
                <a:spcPts val="0"/>
              </a:spcAft>
              <a:buFont typeface="Arial" pitchFamily="34" charset="0"/>
              <a:buNone/>
              <a:defRPr/>
            </a:pPr>
            <a:endParaRPr lang="ru-RU" dirty="0"/>
          </a:p>
        </p:txBody>
      </p:sp>
      <p:pic>
        <p:nvPicPr>
          <p:cNvPr id="22530" name="Picture 2" descr="D:\педсовет\acquedotto_della_vergine_0.jpg"/>
          <p:cNvPicPr>
            <a:picLocks noChangeAspect="1" noChangeArrowheads="1"/>
          </p:cNvPicPr>
          <p:nvPr/>
        </p:nvPicPr>
        <p:blipFill>
          <a:blip r:embed="rId2"/>
          <a:srcRect/>
          <a:stretch>
            <a:fillRect/>
          </a:stretch>
        </p:blipFill>
        <p:spPr bwMode="auto">
          <a:xfrm>
            <a:off x="1714500" y="285750"/>
            <a:ext cx="5373688"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fontAlgn="auto">
              <a:spcAft>
                <a:spcPts val="0"/>
              </a:spcAft>
              <a:defRPr/>
            </a:pPr>
            <a:r>
              <a:rPr lang="ru-RU" b="1" dirty="0" smtClean="0"/>
              <a:t>АКВЕДУКИ</a:t>
            </a:r>
            <a:endParaRPr lang="ru-RU" b="1" dirty="0"/>
          </a:p>
        </p:txBody>
      </p:sp>
      <p:sp>
        <p:nvSpPr>
          <p:cNvPr id="3" name="Содержимое 2"/>
          <p:cNvSpPr>
            <a:spLocks noGrp="1"/>
          </p:cNvSpPr>
          <p:nvPr>
            <p:ph idx="1"/>
          </p:nvPr>
        </p:nvSpPr>
        <p:spPr>
          <a:xfrm>
            <a:off x="457200" y="4929188"/>
            <a:ext cx="8229600" cy="1714500"/>
          </a:xfrm>
        </p:spPr>
        <p:txBody>
          <a:bodyPr rtlCol="0">
            <a:normAutofit fontScale="55000" lnSpcReduction="20000"/>
          </a:bodyPr>
          <a:lstStyle/>
          <a:p>
            <a:pPr algn="ctr" fontAlgn="auto">
              <a:spcAft>
                <a:spcPts val="0"/>
              </a:spcAft>
              <a:buFont typeface="Arial" pitchFamily="34" charset="0"/>
              <a:buNone/>
              <a:defRPr/>
            </a:pPr>
            <a:r>
              <a:rPr lang="ru-RU" sz="4400" b="1" dirty="0" smtClean="0">
                <a:solidFill>
                  <a:srgbClr val="002060"/>
                </a:solidFill>
              </a:rPr>
              <a:t>Акведук (от лат. </a:t>
            </a:r>
            <a:r>
              <a:rPr lang="ru-RU" sz="4400" b="1" dirty="0" err="1" smtClean="0">
                <a:solidFill>
                  <a:srgbClr val="002060"/>
                </a:solidFill>
              </a:rPr>
              <a:t>aqua</a:t>
            </a:r>
            <a:r>
              <a:rPr lang="ru-RU" sz="4400" b="1" dirty="0" smtClean="0">
                <a:solidFill>
                  <a:srgbClr val="002060"/>
                </a:solidFill>
              </a:rPr>
              <a:t> — вода и </a:t>
            </a:r>
            <a:r>
              <a:rPr lang="ru-RU" sz="4400" b="1" dirty="0" err="1" smtClean="0">
                <a:solidFill>
                  <a:srgbClr val="002060"/>
                </a:solidFill>
              </a:rPr>
              <a:t>ducere</a:t>
            </a:r>
            <a:r>
              <a:rPr lang="ru-RU" sz="4400" b="1" dirty="0" smtClean="0">
                <a:solidFill>
                  <a:srgbClr val="002060"/>
                </a:solidFill>
              </a:rPr>
              <a:t> — </a:t>
            </a:r>
            <a:r>
              <a:rPr lang="ru-RU" sz="4400" b="1" dirty="0" err="1" smtClean="0">
                <a:solidFill>
                  <a:srgbClr val="002060"/>
                </a:solidFill>
              </a:rPr>
              <a:t>веcти</a:t>
            </a:r>
            <a:r>
              <a:rPr lang="ru-RU" sz="4400" b="1" dirty="0" smtClean="0">
                <a:solidFill>
                  <a:srgbClr val="002060"/>
                </a:solidFill>
              </a:rPr>
              <a:t>) — водовод (канал, труба) для подачи воды к населённым пунктам, оросительным и гидроэнергетическим системам из расположенных выше их источников.</a:t>
            </a:r>
          </a:p>
          <a:p>
            <a:pPr algn="ctr" fontAlgn="auto">
              <a:spcAft>
                <a:spcPts val="0"/>
              </a:spcAft>
              <a:buFont typeface="Arial" pitchFamily="34" charset="0"/>
              <a:buNone/>
              <a:defRPr/>
            </a:pPr>
            <a:r>
              <a:rPr lang="ru-RU" sz="4400" b="1" dirty="0" smtClean="0">
                <a:solidFill>
                  <a:srgbClr val="002060"/>
                </a:solidFill>
              </a:rPr>
              <a:t> </a:t>
            </a:r>
          </a:p>
          <a:p>
            <a:pPr fontAlgn="auto">
              <a:spcAft>
                <a:spcPts val="0"/>
              </a:spcAft>
              <a:buFont typeface="Arial" pitchFamily="34" charset="0"/>
              <a:buNone/>
              <a:defRPr/>
            </a:pPr>
            <a:endParaRPr lang="ru-RU" dirty="0"/>
          </a:p>
        </p:txBody>
      </p:sp>
      <p:pic>
        <p:nvPicPr>
          <p:cNvPr id="23555" name="Picture 2" descr="Акведуки - мосты для транспортировки воды"/>
          <p:cNvPicPr>
            <a:picLocks noChangeAspect="1" noChangeArrowheads="1"/>
          </p:cNvPicPr>
          <p:nvPr/>
        </p:nvPicPr>
        <p:blipFill>
          <a:blip r:embed="rId2"/>
          <a:srcRect/>
          <a:stretch>
            <a:fillRect/>
          </a:stretch>
        </p:blipFill>
        <p:spPr bwMode="auto">
          <a:xfrm>
            <a:off x="1714500" y="857250"/>
            <a:ext cx="5889625"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214313"/>
            <a:ext cx="4086225" cy="6286500"/>
          </a:xfrm>
        </p:spPr>
        <p:txBody>
          <a:bodyPr rtlCol="0">
            <a:normAutofit fontScale="70000" lnSpcReduction="20000"/>
          </a:bodyPr>
          <a:lstStyle/>
          <a:p>
            <a:pPr fontAlgn="auto">
              <a:spcAft>
                <a:spcPts val="0"/>
              </a:spcAft>
              <a:buFont typeface="Arial" pitchFamily="34" charset="0"/>
              <a:buChar char="•"/>
              <a:defRPr/>
            </a:pPr>
            <a:endParaRPr lang="ru-RU" b="1" dirty="0" smtClean="0"/>
          </a:p>
          <a:p>
            <a:pPr fontAlgn="auto">
              <a:spcAft>
                <a:spcPts val="0"/>
              </a:spcAft>
              <a:buFont typeface="Arial" pitchFamily="34" charset="0"/>
              <a:buChar char="•"/>
              <a:defRPr/>
            </a:pPr>
            <a:r>
              <a:rPr lang="ru-RU" b="1" dirty="0" smtClean="0"/>
              <a:t>Большая часть государственной казны тратилась на уход за водопроводом, чтобы обеспечить горожан чистой водой. В 410 году н. эр. в Риме работает 11 водопроводов (поставляющие ежедневно полтора миллиарда литров воды), которые снабжают 1212 фонтанов и 937 публичных бань, включая 11 императорских термальных лечебниц. Поэтому, когда в связи с нападением варваров, появились первые признаки нехватки воды, Рим постепенно начал приходить в упадок.</a:t>
            </a:r>
          </a:p>
          <a:p>
            <a:pPr fontAlgn="auto">
              <a:spcAft>
                <a:spcPts val="0"/>
              </a:spcAft>
              <a:buFont typeface="Arial" pitchFamily="34" charset="0"/>
              <a:buNone/>
              <a:defRPr/>
            </a:pPr>
            <a:endParaRPr lang="ru-RU" b="1" dirty="0"/>
          </a:p>
        </p:txBody>
      </p:sp>
      <p:pic>
        <p:nvPicPr>
          <p:cNvPr id="24578" name="Picture 2" descr="D:\педсовет\0_b6212_3a351359_XL.jpg"/>
          <p:cNvPicPr>
            <a:picLocks noChangeAspect="1" noChangeArrowheads="1"/>
          </p:cNvPicPr>
          <p:nvPr/>
        </p:nvPicPr>
        <p:blipFill>
          <a:blip r:embed="rId2"/>
          <a:srcRect/>
          <a:stretch>
            <a:fillRect/>
          </a:stretch>
        </p:blipFill>
        <p:spPr bwMode="auto">
          <a:xfrm>
            <a:off x="285750" y="214313"/>
            <a:ext cx="4129088" cy="621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5500688"/>
            <a:ext cx="8229600" cy="1196975"/>
          </a:xfrm>
        </p:spPr>
        <p:txBody>
          <a:bodyPr rtlCol="0">
            <a:normAutofit fontScale="62500" lnSpcReduction="20000"/>
          </a:bodyPr>
          <a:lstStyle/>
          <a:p>
            <a:pPr fontAlgn="auto">
              <a:spcAft>
                <a:spcPts val="0"/>
              </a:spcAft>
              <a:buFont typeface="Arial" pitchFamily="34" charset="0"/>
              <a:buNone/>
              <a:defRPr/>
            </a:pPr>
            <a:r>
              <a:rPr lang="ru-RU" b="1" dirty="0" smtClean="0"/>
              <a:t>      Падению Древнего Рима приписывают также тот факт, что водопроводные трубы и кастрюли в городе были сооружены из свинца. Это привело к постепенному массовому отравлению жителей и уменьшению их сопротивляемости к захватчикам.</a:t>
            </a:r>
          </a:p>
          <a:p>
            <a:pPr fontAlgn="auto">
              <a:spcAft>
                <a:spcPts val="0"/>
              </a:spcAft>
              <a:buFont typeface="Arial" pitchFamily="34" charset="0"/>
              <a:buNone/>
              <a:defRPr/>
            </a:pPr>
            <a:endParaRPr lang="ru-RU" dirty="0"/>
          </a:p>
        </p:txBody>
      </p:sp>
      <p:pic>
        <p:nvPicPr>
          <p:cNvPr id="25602" name="Picture 2" descr="D:\педсовет\vodoprovod-v-rime.jpg"/>
          <p:cNvPicPr>
            <a:picLocks noChangeAspect="1" noChangeArrowheads="1"/>
          </p:cNvPicPr>
          <p:nvPr/>
        </p:nvPicPr>
        <p:blipFill>
          <a:blip r:embed="rId2"/>
          <a:srcRect/>
          <a:stretch>
            <a:fillRect/>
          </a:stretch>
        </p:blipFill>
        <p:spPr bwMode="auto">
          <a:xfrm>
            <a:off x="1000125" y="428625"/>
            <a:ext cx="6902450" cy="460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785813"/>
          </a:xfrm>
        </p:spPr>
        <p:txBody>
          <a:bodyPr rtlCol="0">
            <a:normAutofit/>
          </a:bodyPr>
          <a:lstStyle/>
          <a:p>
            <a:pPr fontAlgn="auto">
              <a:spcAft>
                <a:spcPts val="0"/>
              </a:spcAft>
              <a:defRPr/>
            </a:pPr>
            <a:r>
              <a:rPr lang="ru-RU" b="1" dirty="0" smtClean="0">
                <a:solidFill>
                  <a:schemeClr val="accent1">
                    <a:lumMod val="50000"/>
                  </a:schemeClr>
                </a:solidFill>
              </a:rPr>
              <a:t>Современный Рим</a:t>
            </a:r>
            <a:endParaRPr lang="ru-RU" b="1" dirty="0">
              <a:solidFill>
                <a:schemeClr val="accent1">
                  <a:lumMod val="50000"/>
                </a:schemeClr>
              </a:solidFill>
            </a:endParaRPr>
          </a:p>
        </p:txBody>
      </p:sp>
      <p:sp>
        <p:nvSpPr>
          <p:cNvPr id="3" name="Содержимое 2"/>
          <p:cNvSpPr>
            <a:spLocks noGrp="1"/>
          </p:cNvSpPr>
          <p:nvPr>
            <p:ph idx="1"/>
          </p:nvPr>
        </p:nvSpPr>
        <p:spPr>
          <a:xfrm>
            <a:off x="500063" y="5786438"/>
            <a:ext cx="8229600" cy="1071562"/>
          </a:xfrm>
        </p:spPr>
        <p:txBody>
          <a:bodyPr rtlCol="0">
            <a:normAutofit lnSpcReduction="10000"/>
          </a:bodyPr>
          <a:lstStyle/>
          <a:p>
            <a:pPr algn="ctr" fontAlgn="auto">
              <a:spcAft>
                <a:spcPts val="0"/>
              </a:spcAft>
              <a:buFont typeface="Arial" pitchFamily="34" charset="0"/>
              <a:buNone/>
              <a:defRPr/>
            </a:pPr>
            <a:r>
              <a:rPr lang="ru-RU" b="1" i="1" dirty="0" smtClean="0">
                <a:solidFill>
                  <a:schemeClr val="accent1">
                    <a:lumMod val="50000"/>
                  </a:schemeClr>
                </a:solidFill>
              </a:rPr>
              <a:t>Вода в фонтанах Рима – питьевая!</a:t>
            </a:r>
          </a:p>
          <a:p>
            <a:pPr algn="ctr" fontAlgn="auto">
              <a:spcAft>
                <a:spcPts val="0"/>
              </a:spcAft>
              <a:buFont typeface="Arial" pitchFamily="34" charset="0"/>
              <a:buNone/>
              <a:defRPr/>
            </a:pPr>
            <a:r>
              <a:rPr lang="ru-RU" b="1" i="1" dirty="0" smtClean="0">
                <a:solidFill>
                  <a:schemeClr val="accent1">
                    <a:lumMod val="50000"/>
                  </a:schemeClr>
                </a:solidFill>
              </a:rPr>
              <a:t>Туристы – в восторге!</a:t>
            </a:r>
          </a:p>
          <a:p>
            <a:pPr fontAlgn="auto">
              <a:spcAft>
                <a:spcPts val="0"/>
              </a:spcAft>
              <a:buFont typeface="Arial" pitchFamily="34" charset="0"/>
              <a:buNone/>
              <a:defRPr/>
            </a:pPr>
            <a:endParaRPr lang="ru-RU" dirty="0"/>
          </a:p>
        </p:txBody>
      </p:sp>
      <p:pic>
        <p:nvPicPr>
          <p:cNvPr id="26627" name="Picture 1" descr="D:\педсовет\500x333xFontana-della-Barcaccia.jpg.pagespeed.ic.g2_36C7Ghs.jpg"/>
          <p:cNvPicPr>
            <a:picLocks noChangeAspect="1" noChangeArrowheads="1"/>
          </p:cNvPicPr>
          <p:nvPr/>
        </p:nvPicPr>
        <p:blipFill>
          <a:blip r:embed="rId2"/>
          <a:srcRect/>
          <a:stretch>
            <a:fillRect/>
          </a:stretch>
        </p:blipFill>
        <p:spPr bwMode="auto">
          <a:xfrm>
            <a:off x="0" y="785813"/>
            <a:ext cx="4829175" cy="3214687"/>
          </a:xfrm>
          <a:prstGeom prst="rect">
            <a:avLst/>
          </a:prstGeom>
          <a:noFill/>
          <a:ln w="9525">
            <a:noFill/>
            <a:miter lim="800000"/>
            <a:headEnd/>
            <a:tailEnd/>
          </a:ln>
        </p:spPr>
      </p:pic>
      <p:pic>
        <p:nvPicPr>
          <p:cNvPr id="26628" name="Picture 2" descr="D:\педсовет\ca35a231303c20be1f11e055f1eda0af_P7040568.JPG"/>
          <p:cNvPicPr>
            <a:picLocks noChangeAspect="1" noChangeArrowheads="1"/>
          </p:cNvPicPr>
          <p:nvPr/>
        </p:nvPicPr>
        <p:blipFill>
          <a:blip r:embed="rId3"/>
          <a:srcRect/>
          <a:stretch>
            <a:fillRect/>
          </a:stretch>
        </p:blipFill>
        <p:spPr bwMode="auto">
          <a:xfrm>
            <a:off x="4595813" y="2500313"/>
            <a:ext cx="4286250"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229600" cy="868363"/>
          </a:xfrm>
        </p:spPr>
        <p:txBody>
          <a:bodyPr rtlCol="0">
            <a:normAutofit/>
          </a:bodyPr>
          <a:lstStyle/>
          <a:p>
            <a:pPr fontAlgn="auto">
              <a:spcAft>
                <a:spcPts val="0"/>
              </a:spcAft>
              <a:defRPr/>
            </a:pPr>
            <a:r>
              <a:rPr lang="ru-RU" b="1" dirty="0" smtClean="0">
                <a:solidFill>
                  <a:schemeClr val="accent1">
                    <a:lumMod val="50000"/>
                  </a:schemeClr>
                </a:solidFill>
              </a:rPr>
              <a:t>ЖИЛЬЁ В ДРЕВНЕМ РИМЕ</a:t>
            </a:r>
            <a:endParaRPr lang="ru-RU" b="1" dirty="0">
              <a:solidFill>
                <a:schemeClr val="accent1">
                  <a:lumMod val="50000"/>
                </a:schemeClr>
              </a:solidFill>
            </a:endParaRPr>
          </a:p>
        </p:txBody>
      </p:sp>
      <p:sp>
        <p:nvSpPr>
          <p:cNvPr id="3" name="Содержимое 2"/>
          <p:cNvSpPr>
            <a:spLocks noGrp="1"/>
          </p:cNvSpPr>
          <p:nvPr>
            <p:ph idx="1"/>
          </p:nvPr>
        </p:nvSpPr>
        <p:spPr>
          <a:xfrm>
            <a:off x="457200" y="5429250"/>
            <a:ext cx="8401050" cy="1428750"/>
          </a:xfrm>
        </p:spPr>
        <p:txBody>
          <a:bodyPr rtlCol="0">
            <a:normAutofit fontScale="92500" lnSpcReduction="10000"/>
          </a:bodyPr>
          <a:lstStyle/>
          <a:p>
            <a:pPr fontAlgn="auto">
              <a:spcAft>
                <a:spcPts val="0"/>
              </a:spcAft>
              <a:buFont typeface="Arial" pitchFamily="34" charset="0"/>
              <a:buNone/>
              <a:defRPr/>
            </a:pPr>
            <a:r>
              <a:rPr lang="ru-RU" sz="2000" b="1" dirty="0" smtClean="0"/>
              <a:t>      </a:t>
            </a:r>
            <a:r>
              <a:rPr lang="ru-RU" sz="2600" b="1" dirty="0" smtClean="0"/>
              <a:t>Состоятельные римляне жили в просторных одноэтажных домах, наделённых земельным участком. Залы украшались мрамором и мозаичными покрытиями, в доме имелся внутренний двор и все удобства. </a:t>
            </a:r>
            <a:endParaRPr lang="ru-RU" sz="2600" b="1" dirty="0"/>
          </a:p>
        </p:txBody>
      </p:sp>
      <p:pic>
        <p:nvPicPr>
          <p:cNvPr id="27651" name="Picture 1" descr="D:\педсовет\domus1.jpg"/>
          <p:cNvPicPr>
            <a:picLocks noChangeAspect="1" noChangeArrowheads="1"/>
          </p:cNvPicPr>
          <p:nvPr/>
        </p:nvPicPr>
        <p:blipFill>
          <a:blip r:embed="rId2"/>
          <a:srcRect/>
          <a:stretch>
            <a:fillRect/>
          </a:stretch>
        </p:blipFill>
        <p:spPr bwMode="auto">
          <a:xfrm>
            <a:off x="1857375" y="1003300"/>
            <a:ext cx="5889625"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D:\педсовет\1365885531_2.jpg"/>
          <p:cNvPicPr>
            <a:picLocks noChangeAspect="1" noChangeArrowheads="1"/>
          </p:cNvPicPr>
          <p:nvPr/>
        </p:nvPicPr>
        <p:blipFill>
          <a:blip r:embed="rId2"/>
          <a:srcRect/>
          <a:stretch>
            <a:fillRect/>
          </a:stretch>
        </p:blipFill>
        <p:spPr bwMode="auto">
          <a:xfrm>
            <a:off x="412750" y="0"/>
            <a:ext cx="8016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428625" y="214313"/>
            <a:ext cx="3643313" cy="1714500"/>
          </a:xfrm>
        </p:spPr>
        <p:txBody>
          <a:bodyPr/>
          <a:lstStyle/>
          <a:p>
            <a:r>
              <a:rPr lang="ru-RU" sz="3600" b="1" smtClean="0">
                <a:solidFill>
                  <a:srgbClr val="002060"/>
                </a:solidFill>
              </a:rPr>
              <a:t>Ларарий – </a:t>
            </a:r>
            <a:br>
              <a:rPr lang="ru-RU" sz="3600" b="1" smtClean="0">
                <a:solidFill>
                  <a:srgbClr val="002060"/>
                </a:solidFill>
              </a:rPr>
            </a:br>
            <a:r>
              <a:rPr lang="ru-RU" sz="3600" b="1" smtClean="0">
                <a:solidFill>
                  <a:srgbClr val="002060"/>
                </a:solidFill>
              </a:rPr>
              <a:t>алтарь домашних богов</a:t>
            </a:r>
          </a:p>
        </p:txBody>
      </p:sp>
      <p:sp>
        <p:nvSpPr>
          <p:cNvPr id="3" name="Содержимое 2"/>
          <p:cNvSpPr>
            <a:spLocks noGrp="1"/>
          </p:cNvSpPr>
          <p:nvPr>
            <p:ph idx="1"/>
          </p:nvPr>
        </p:nvSpPr>
        <p:spPr>
          <a:xfrm>
            <a:off x="4143375" y="0"/>
            <a:ext cx="5000625" cy="6858000"/>
          </a:xfrm>
        </p:spPr>
        <p:txBody>
          <a:bodyPr rtlCol="0">
            <a:normAutofit fontScale="40000" lnSpcReduction="20000"/>
          </a:bodyPr>
          <a:lstStyle/>
          <a:p>
            <a:pPr fontAlgn="auto">
              <a:spcAft>
                <a:spcPts val="0"/>
              </a:spcAft>
              <a:buFont typeface="Arial" pitchFamily="34" charset="0"/>
              <a:buNone/>
              <a:defRPr/>
            </a:pPr>
            <a:r>
              <a:rPr lang="ru-RU" dirty="0" smtClean="0"/>
              <a:t>        </a:t>
            </a:r>
          </a:p>
          <a:p>
            <a:pPr fontAlgn="auto">
              <a:spcAft>
                <a:spcPts val="0"/>
              </a:spcAft>
              <a:buFont typeface="Arial" pitchFamily="34" charset="0"/>
              <a:buNone/>
              <a:defRPr/>
            </a:pPr>
            <a:endParaRPr lang="ru-RU" dirty="0" smtClean="0"/>
          </a:p>
          <a:p>
            <a:pPr fontAlgn="auto">
              <a:spcAft>
                <a:spcPts val="0"/>
              </a:spcAft>
              <a:buFont typeface="Arial" pitchFamily="34" charset="0"/>
              <a:buNone/>
              <a:defRPr/>
            </a:pPr>
            <a:endParaRPr lang="ru-RU" dirty="0" smtClean="0"/>
          </a:p>
          <a:p>
            <a:pPr fontAlgn="auto">
              <a:spcAft>
                <a:spcPts val="0"/>
              </a:spcAft>
              <a:buFont typeface="Arial" pitchFamily="34" charset="0"/>
              <a:buNone/>
              <a:defRPr/>
            </a:pPr>
            <a:endParaRPr lang="ru-RU" dirty="0" smtClean="0"/>
          </a:p>
          <a:p>
            <a:pPr fontAlgn="auto">
              <a:spcAft>
                <a:spcPts val="0"/>
              </a:spcAft>
              <a:buFont typeface="Arial" pitchFamily="34" charset="0"/>
              <a:buNone/>
              <a:defRPr/>
            </a:pPr>
            <a:r>
              <a:rPr lang="ru-RU" dirty="0" smtClean="0"/>
              <a:t>         </a:t>
            </a:r>
            <a:r>
              <a:rPr lang="ru-RU" sz="5000" b="1" dirty="0" smtClean="0">
                <a:solidFill>
                  <a:srgbClr val="002060"/>
                </a:solidFill>
              </a:rPr>
              <a:t>Это домашнее святилище — </a:t>
            </a:r>
            <a:r>
              <a:rPr lang="ru-RU" sz="5000" b="1" dirty="0" err="1" smtClean="0">
                <a:solidFill>
                  <a:srgbClr val="002060"/>
                </a:solidFill>
              </a:rPr>
              <a:t>ларарий</a:t>
            </a:r>
            <a:r>
              <a:rPr lang="ru-RU" sz="5000" b="1" dirty="0" smtClean="0">
                <a:solidFill>
                  <a:srgbClr val="002060"/>
                </a:solidFill>
              </a:rPr>
              <a:t>. Здесь совершаются обряды в честь ларов, божеств-покровителей семьи. Это две статуэтки посередине "храма", похожие на двух танцующих длинноволосых мальчиков.  Раб протягивает господину блюдо с подношениями. "</a:t>
            </a:r>
            <a:r>
              <a:rPr lang="ru-RU" sz="5000" b="1" dirty="0" err="1" smtClean="0">
                <a:solidFill>
                  <a:srgbClr val="002060"/>
                </a:solidFill>
              </a:rPr>
              <a:t>Доминус</a:t>
            </a:r>
            <a:r>
              <a:rPr lang="ru-RU" sz="5000" b="1" dirty="0" smtClean="0">
                <a:solidFill>
                  <a:srgbClr val="002060"/>
                </a:solidFill>
              </a:rPr>
              <a:t>" торжественным жестом, повторяя слова обряда, возлагает их на </a:t>
            </a:r>
            <a:r>
              <a:rPr lang="ru-RU" sz="5000" b="1" dirty="0" err="1" smtClean="0">
                <a:solidFill>
                  <a:srgbClr val="002060"/>
                </a:solidFill>
              </a:rPr>
              <a:t>ларарий</a:t>
            </a:r>
            <a:r>
              <a:rPr lang="ru-RU" sz="5000" b="1" dirty="0" smtClean="0">
                <a:solidFill>
                  <a:srgbClr val="002060"/>
                </a:solidFill>
              </a:rPr>
              <a:t> в чашу, стоящую перед статуэтками, а затем возжигает благовония.</a:t>
            </a:r>
          </a:p>
          <a:p>
            <a:pPr fontAlgn="auto">
              <a:spcAft>
                <a:spcPts val="0"/>
              </a:spcAft>
              <a:buFont typeface="Arial" pitchFamily="34" charset="0"/>
              <a:buChar char="•"/>
              <a:defRPr/>
            </a:pPr>
            <a:r>
              <a:rPr lang="ru-RU" sz="5000" b="1" dirty="0" smtClean="0">
                <a:solidFill>
                  <a:srgbClr val="002060"/>
                </a:solidFill>
              </a:rPr>
              <a:t>Каждое утро начинается с этого обряда. Он совершается в тысячах домов. Не следует недооценивать могущество этих маленьких божеств: именно они ведают вопросами повседневной жизни в римских домах. Обряд, таким образом, служит своего рода гарантией от краж, пожаров или несчастных случаев с членами семьи…</a:t>
            </a:r>
          </a:p>
          <a:p>
            <a:pPr>
              <a:spcAft>
                <a:spcPts val="0"/>
              </a:spcAft>
              <a:buFont typeface="Arial" pitchFamily="34" charset="0"/>
              <a:buNone/>
              <a:defRPr/>
            </a:pPr>
            <a:r>
              <a:rPr lang="ru-RU" sz="5000" b="1" dirty="0" smtClean="0">
                <a:solidFill>
                  <a:srgbClr val="002060"/>
                </a:solidFill>
              </a:rPr>
              <a:t> </a:t>
            </a:r>
          </a:p>
          <a:p>
            <a:pPr fontAlgn="auto">
              <a:spcAft>
                <a:spcPts val="0"/>
              </a:spcAft>
              <a:buFont typeface="Arial" pitchFamily="34" charset="0"/>
              <a:buNone/>
              <a:defRPr/>
            </a:pPr>
            <a:r>
              <a:rPr lang="ru-RU" dirty="0" smtClean="0"/>
              <a:t/>
            </a:r>
            <a:br>
              <a:rPr lang="ru-RU" dirty="0" smtClean="0"/>
            </a:br>
            <a:endParaRPr lang="ru-RU" dirty="0"/>
          </a:p>
        </p:txBody>
      </p:sp>
      <p:pic>
        <p:nvPicPr>
          <p:cNvPr id="29699" name="Picture 2" descr="D:\педсовет\lararium.jpg"/>
          <p:cNvPicPr>
            <a:picLocks noChangeAspect="1" noChangeArrowheads="1"/>
          </p:cNvPicPr>
          <p:nvPr/>
        </p:nvPicPr>
        <p:blipFill>
          <a:blip r:embed="rId2"/>
          <a:srcRect/>
          <a:stretch>
            <a:fillRect/>
          </a:stretch>
        </p:blipFill>
        <p:spPr bwMode="auto">
          <a:xfrm>
            <a:off x="0" y="2143125"/>
            <a:ext cx="4313238" cy="39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3643313" y="285750"/>
            <a:ext cx="5214937" cy="5840413"/>
          </a:xfrm>
        </p:spPr>
        <p:txBody>
          <a:bodyPr/>
          <a:lstStyle/>
          <a:p>
            <a:pPr>
              <a:buFont typeface="Arial" charset="0"/>
              <a:buNone/>
            </a:pPr>
            <a:endParaRPr lang="ru-RU" sz="2000" b="1" smtClean="0"/>
          </a:p>
          <a:p>
            <a:pPr>
              <a:buFont typeface="Arial" charset="0"/>
              <a:buNone/>
            </a:pPr>
            <a:endParaRPr lang="ru-RU" sz="2000" b="1" smtClean="0"/>
          </a:p>
          <a:p>
            <a:pPr>
              <a:buFont typeface="Arial" charset="0"/>
              <a:buNone/>
            </a:pPr>
            <a:endParaRPr lang="ru-RU" sz="2000" b="1" smtClean="0"/>
          </a:p>
          <a:p>
            <a:pPr algn="ctr">
              <a:buFont typeface="Arial" charset="0"/>
              <a:buNone/>
            </a:pPr>
            <a:r>
              <a:rPr lang="ru-RU" sz="2000" b="1" smtClean="0"/>
              <a:t>Лары (</a:t>
            </a:r>
            <a:r>
              <a:rPr lang="ru-RU" sz="2000" b="1" u="sng" smtClean="0">
                <a:hlinkClick r:id="rId2"/>
              </a:rPr>
              <a:t>лат.</a:t>
            </a:r>
            <a:r>
              <a:rPr lang="ru-RU" sz="2000" b="1" smtClean="0"/>
              <a:t> </a:t>
            </a:r>
            <a:r>
              <a:rPr lang="ru-RU" sz="2000" b="1" i="1" smtClean="0"/>
              <a:t>lares</a:t>
            </a:r>
            <a:r>
              <a:rPr lang="ru-RU" sz="2000" b="1" smtClean="0"/>
              <a:t>) — по верованиям </a:t>
            </a:r>
            <a:r>
              <a:rPr lang="ru-RU" sz="2000" b="1" u="sng" smtClean="0">
                <a:hlinkClick r:id="rId3"/>
              </a:rPr>
              <a:t>древних римлян</a:t>
            </a:r>
            <a:r>
              <a:rPr lang="ru-RU" sz="2000" b="1" smtClean="0"/>
              <a:t> — божества, покровительствующие дому, </a:t>
            </a:r>
          </a:p>
          <a:p>
            <a:pPr algn="ctr">
              <a:buFont typeface="Arial" charset="0"/>
              <a:buNone/>
            </a:pPr>
            <a:r>
              <a:rPr lang="ru-RU" sz="2000" b="1" smtClean="0"/>
              <a:t>семье и общине в целом. Фамильные </a:t>
            </a:r>
          </a:p>
          <a:p>
            <a:pPr algn="ctr">
              <a:buFont typeface="Arial" charset="0"/>
              <a:buNone/>
            </a:pPr>
            <a:r>
              <a:rPr lang="ru-RU" sz="2000" b="1" smtClean="0"/>
              <a:t>лары были связаны с домашним очагом, </a:t>
            </a:r>
          </a:p>
          <a:p>
            <a:pPr algn="ctr">
              <a:buFont typeface="Arial" charset="0"/>
              <a:buNone/>
            </a:pPr>
            <a:r>
              <a:rPr lang="ru-RU" sz="2000" b="1" smtClean="0"/>
              <a:t>семейной трапезой, с деревьями и</a:t>
            </a:r>
          </a:p>
          <a:p>
            <a:pPr algn="ctr">
              <a:buFont typeface="Arial" charset="0"/>
              <a:buNone/>
            </a:pPr>
            <a:r>
              <a:rPr lang="ru-RU" sz="2000" b="1" smtClean="0"/>
              <a:t>рощами, посвящавшимися им в усадьбе.</a:t>
            </a:r>
          </a:p>
          <a:p>
            <a:pPr algn="ctr">
              <a:buFont typeface="Arial" charset="0"/>
              <a:buNone/>
            </a:pPr>
            <a:r>
              <a:rPr lang="ru-RU" sz="2000" b="1" smtClean="0"/>
              <a:t> К ним обращались за помощью в связи с </a:t>
            </a:r>
          </a:p>
          <a:p>
            <a:pPr algn="ctr">
              <a:buFont typeface="Arial" charset="0"/>
              <a:buNone/>
            </a:pPr>
            <a:r>
              <a:rPr lang="ru-RU" sz="2000" b="1" smtClean="0"/>
              <a:t>родами, обрядом инициации, </a:t>
            </a:r>
          </a:p>
          <a:p>
            <a:pPr algn="ctr">
              <a:buFont typeface="Arial" charset="0"/>
              <a:buNone/>
            </a:pPr>
            <a:r>
              <a:rPr lang="ru-RU" sz="2000" b="1" smtClean="0"/>
              <a:t>бракосочетанием, </a:t>
            </a:r>
          </a:p>
          <a:p>
            <a:pPr algn="ctr">
              <a:buFont typeface="Arial" charset="0"/>
              <a:buNone/>
            </a:pPr>
            <a:r>
              <a:rPr lang="ru-RU" sz="2000" b="1" smtClean="0"/>
              <a:t>смертью. </a:t>
            </a:r>
          </a:p>
          <a:p>
            <a:pPr algn="ctr">
              <a:buFont typeface="Arial" charset="0"/>
              <a:buNone/>
            </a:pPr>
            <a:endParaRPr lang="ru-RU" sz="2000" b="1" smtClean="0"/>
          </a:p>
          <a:p>
            <a:pPr>
              <a:buFont typeface="Arial" charset="0"/>
              <a:buNone/>
            </a:pPr>
            <a:endParaRPr lang="ru-RU" sz="2000" b="1" smtClean="0"/>
          </a:p>
        </p:txBody>
      </p:sp>
      <p:pic>
        <p:nvPicPr>
          <p:cNvPr id="30722" name="Picture 2" descr="D:\педсовет\лары.jpg"/>
          <p:cNvPicPr>
            <a:picLocks noChangeAspect="1" noChangeArrowheads="1"/>
          </p:cNvPicPr>
          <p:nvPr/>
        </p:nvPicPr>
        <p:blipFill>
          <a:blip r:embed="rId4"/>
          <a:srcRect/>
          <a:stretch>
            <a:fillRect/>
          </a:stretch>
        </p:blipFill>
        <p:spPr bwMode="auto">
          <a:xfrm>
            <a:off x="285750" y="857250"/>
            <a:ext cx="3216275" cy="506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ru-RU" b="1" smtClean="0"/>
              <a:t> </a:t>
            </a:r>
            <a:r>
              <a:rPr lang="ru-RU" b="1" smtClean="0">
                <a:solidFill>
                  <a:srgbClr val="002060"/>
                </a:solidFill>
              </a:rPr>
              <a:t>«вернуться к родным Пенатам»</a:t>
            </a:r>
          </a:p>
        </p:txBody>
      </p:sp>
      <p:sp>
        <p:nvSpPr>
          <p:cNvPr id="3" name="Содержимое 2"/>
          <p:cNvSpPr>
            <a:spLocks noGrp="1"/>
          </p:cNvSpPr>
          <p:nvPr>
            <p:ph idx="1"/>
          </p:nvPr>
        </p:nvSpPr>
        <p:spPr>
          <a:xfrm>
            <a:off x="457200" y="1600200"/>
            <a:ext cx="4043363" cy="4525963"/>
          </a:xfrm>
        </p:spPr>
        <p:txBody>
          <a:bodyPr rtlCol="0">
            <a:normAutofit fontScale="70000" lnSpcReduction="20000"/>
          </a:bodyPr>
          <a:lstStyle/>
          <a:p>
            <a:pPr fontAlgn="auto">
              <a:spcAft>
                <a:spcPts val="0"/>
              </a:spcAft>
              <a:buFont typeface="Arial" pitchFamily="34" charset="0"/>
              <a:buNone/>
              <a:defRPr/>
            </a:pPr>
            <a:r>
              <a:rPr lang="ru-RU" b="1" dirty="0" smtClean="0">
                <a:solidFill>
                  <a:srgbClr val="002060"/>
                </a:solidFill>
              </a:rPr>
              <a:t>    Популярное выражение «вернуться в родные Пенаты», означающее возвращение в свой дом, к домашнему очагу, правильнее произносить по-другому: «вернуться к родным Пенатам». Дело в том, что Пенаты — это римские боги-хранители домашнего очага, и каждая семья обычно имела изображения двух Пенатов рядом с очагом</a:t>
            </a:r>
            <a:endParaRPr lang="ru-RU" dirty="0">
              <a:solidFill>
                <a:srgbClr val="002060"/>
              </a:solidFill>
            </a:endParaRPr>
          </a:p>
        </p:txBody>
      </p:sp>
      <p:pic>
        <p:nvPicPr>
          <p:cNvPr id="31747" name="Picture 2" descr="D:\педсовет\скачанные файлы.jpg"/>
          <p:cNvPicPr>
            <a:picLocks noChangeAspect="1" noChangeArrowheads="1"/>
          </p:cNvPicPr>
          <p:nvPr/>
        </p:nvPicPr>
        <p:blipFill>
          <a:blip r:embed="rId2"/>
          <a:srcRect/>
          <a:stretch>
            <a:fillRect/>
          </a:stretch>
        </p:blipFill>
        <p:spPr bwMode="auto">
          <a:xfrm>
            <a:off x="4786313" y="1357313"/>
            <a:ext cx="4070350"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D:\педсовет\60390001_01_00.jpg"/>
          <p:cNvPicPr>
            <a:picLocks noChangeAspect="1" noChangeArrowheads="1"/>
          </p:cNvPicPr>
          <p:nvPr/>
        </p:nvPicPr>
        <p:blipFill>
          <a:blip r:embed="rId2"/>
          <a:srcRect/>
          <a:stretch>
            <a:fillRect/>
          </a:stretch>
        </p:blipFill>
        <p:spPr bwMode="auto">
          <a:xfrm>
            <a:off x="571500" y="0"/>
            <a:ext cx="8001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4286250"/>
            <a:ext cx="8715375" cy="2357438"/>
          </a:xfrm>
        </p:spPr>
        <p:txBody>
          <a:bodyPr rtlCol="0">
            <a:normAutofit/>
          </a:bodyPr>
          <a:lstStyle/>
          <a:p>
            <a:pPr fontAlgn="auto">
              <a:spcAft>
                <a:spcPts val="0"/>
              </a:spcAft>
              <a:buFont typeface="Arial" pitchFamily="34" charset="0"/>
              <a:buNone/>
              <a:defRPr/>
            </a:pPr>
            <a:r>
              <a:rPr lang="ru-RU" sz="2400" dirty="0" smtClean="0"/>
              <a:t>      </a:t>
            </a:r>
            <a:r>
              <a:rPr lang="ru-RU" sz="2400" b="1" dirty="0" smtClean="0">
                <a:solidFill>
                  <a:schemeClr val="accent1">
                    <a:lumMod val="50000"/>
                  </a:schemeClr>
                </a:solidFill>
              </a:rPr>
              <a:t>Основная же часть населения размещалась в </a:t>
            </a:r>
            <a:r>
              <a:rPr lang="ru-RU" sz="2400" b="1" dirty="0" err="1" smtClean="0">
                <a:solidFill>
                  <a:schemeClr val="accent1">
                    <a:lumMod val="50000"/>
                  </a:schemeClr>
                </a:solidFill>
              </a:rPr>
              <a:t>insulae</a:t>
            </a:r>
            <a:r>
              <a:rPr lang="ru-RU" sz="2400" b="1" dirty="0" smtClean="0">
                <a:solidFill>
                  <a:schemeClr val="accent1">
                    <a:lumMod val="50000"/>
                  </a:schemeClr>
                </a:solidFill>
              </a:rPr>
              <a:t>, которое представляло собой высокое здание, доходившее до 6-ти этажей. Оно разделялось на многочисленные апартаменты, сдававшиеся в съём, с выходящими на фасад окнами и балконами. Каждая семья занимала несколько маленьких комнат без водопровода, отопления и туалета. </a:t>
            </a:r>
            <a:endParaRPr lang="ru-RU" sz="2400" b="1" dirty="0">
              <a:solidFill>
                <a:schemeClr val="accent1">
                  <a:lumMod val="50000"/>
                </a:schemeClr>
              </a:solidFill>
            </a:endParaRPr>
          </a:p>
        </p:txBody>
      </p:sp>
      <p:pic>
        <p:nvPicPr>
          <p:cNvPr id="32770" name="Picture 1" descr="D:\педсовет\инсула.jpg"/>
          <p:cNvPicPr>
            <a:picLocks noChangeAspect="1" noChangeArrowheads="1"/>
          </p:cNvPicPr>
          <p:nvPr/>
        </p:nvPicPr>
        <p:blipFill>
          <a:blip r:embed="rId2"/>
          <a:srcRect/>
          <a:stretch>
            <a:fillRect/>
          </a:stretch>
        </p:blipFill>
        <p:spPr bwMode="auto">
          <a:xfrm>
            <a:off x="428625" y="214313"/>
            <a:ext cx="8518525"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4643438"/>
            <a:ext cx="8572500" cy="2000250"/>
          </a:xfrm>
        </p:spPr>
        <p:txBody>
          <a:bodyPr rtlCol="0">
            <a:normAutofit fontScale="70000" lnSpcReduction="20000"/>
          </a:bodyPr>
          <a:lstStyle/>
          <a:p>
            <a:pPr fontAlgn="auto">
              <a:spcAft>
                <a:spcPts val="0"/>
              </a:spcAft>
              <a:buFont typeface="Arial" pitchFamily="34" charset="0"/>
              <a:buNone/>
              <a:defRPr/>
            </a:pPr>
            <a:r>
              <a:rPr lang="ru-RU" b="1" dirty="0" smtClean="0">
                <a:solidFill>
                  <a:schemeClr val="accent1">
                    <a:lumMod val="50000"/>
                  </a:schemeClr>
                </a:solidFill>
              </a:rPr>
              <a:t>     Подобные конструкции были сооружены в основном из дерева, поэтому в них часто случались пожары, поскольку жильцы для обогрева разводили огонь прямо посередине комнаты. Нередко происходили обвалы зданий. В Риме насчитывалось 1790 крупных дворцов - </a:t>
            </a:r>
            <a:r>
              <a:rPr lang="ru-RU" b="1" dirty="0" err="1" smtClean="0">
                <a:solidFill>
                  <a:schemeClr val="accent1">
                    <a:lumMod val="50000"/>
                  </a:schemeClr>
                </a:solidFill>
              </a:rPr>
              <a:t>domus</a:t>
            </a:r>
            <a:r>
              <a:rPr lang="ru-RU" b="1" dirty="0" smtClean="0">
                <a:solidFill>
                  <a:schemeClr val="accent1">
                    <a:lumMod val="50000"/>
                  </a:schemeClr>
                </a:solidFill>
              </a:rPr>
              <a:t> и 46620 </a:t>
            </a:r>
            <a:r>
              <a:rPr lang="ru-RU" b="1" dirty="0" err="1" smtClean="0">
                <a:solidFill>
                  <a:schemeClr val="accent1">
                    <a:lumMod val="50000"/>
                  </a:schemeClr>
                </a:solidFill>
              </a:rPr>
              <a:t>insulae</a:t>
            </a:r>
            <a:r>
              <a:rPr lang="ru-RU" b="1" dirty="0" smtClean="0">
                <a:solidFill>
                  <a:schemeClr val="accent1">
                    <a:lumMod val="50000"/>
                  </a:schemeClr>
                </a:solidFill>
              </a:rPr>
              <a:t> - где располагалась основная часть населения.</a:t>
            </a:r>
          </a:p>
          <a:p>
            <a:pPr fontAlgn="auto">
              <a:spcAft>
                <a:spcPts val="0"/>
              </a:spcAft>
              <a:buFont typeface="Arial" pitchFamily="34" charset="0"/>
              <a:buNone/>
              <a:defRPr/>
            </a:pPr>
            <a:endParaRPr lang="ru-RU" dirty="0"/>
          </a:p>
        </p:txBody>
      </p:sp>
      <p:sp>
        <p:nvSpPr>
          <p:cNvPr id="33794" name="AutoShape 2" descr="https://upload.wikimedia.org/wikipedia/commons/thumb/c/ce/Borgo_Santa_Lucia_(Naples).jpg/200px-Borgo_Santa_Lucia_(Naple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3795" name="AutoShape 4" descr="https://upload.wikimedia.org/wikipedia/commons/thumb/c/ce/Borgo_Santa_Lucia_(Naples).jpg/200px-Borgo_Santa_Lucia_(Naple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3796" name="Picture 5" descr="D:\педсовет\200px-Borgo_Santa_Lucia_(Naples).jpg"/>
          <p:cNvPicPr>
            <a:picLocks noChangeAspect="1" noChangeArrowheads="1"/>
          </p:cNvPicPr>
          <p:nvPr/>
        </p:nvPicPr>
        <p:blipFill>
          <a:blip r:embed="rId2"/>
          <a:srcRect/>
          <a:stretch>
            <a:fillRect/>
          </a:stretch>
        </p:blipFill>
        <p:spPr bwMode="auto">
          <a:xfrm>
            <a:off x="5857875" y="357188"/>
            <a:ext cx="2643188" cy="3716337"/>
          </a:xfrm>
          <a:prstGeom prst="rect">
            <a:avLst/>
          </a:prstGeom>
          <a:noFill/>
          <a:ln w="9525">
            <a:noFill/>
            <a:miter lim="800000"/>
            <a:headEnd/>
            <a:tailEnd/>
          </a:ln>
        </p:spPr>
      </p:pic>
      <p:pic>
        <p:nvPicPr>
          <p:cNvPr id="33797" name="Picture 6" descr="D:\педсовет\25929_original.jpg"/>
          <p:cNvPicPr>
            <a:picLocks noChangeAspect="1" noChangeArrowheads="1"/>
          </p:cNvPicPr>
          <p:nvPr/>
        </p:nvPicPr>
        <p:blipFill>
          <a:blip r:embed="rId3"/>
          <a:srcRect/>
          <a:stretch>
            <a:fillRect/>
          </a:stretch>
        </p:blipFill>
        <p:spPr bwMode="auto">
          <a:xfrm>
            <a:off x="571500" y="428625"/>
            <a:ext cx="2932113" cy="3549650"/>
          </a:xfrm>
          <a:prstGeom prst="rect">
            <a:avLst/>
          </a:prstGeom>
          <a:noFill/>
          <a:ln w="9525">
            <a:noFill/>
            <a:miter lim="800000"/>
            <a:headEnd/>
            <a:tailEnd/>
          </a:ln>
        </p:spPr>
      </p:pic>
      <p:sp>
        <p:nvSpPr>
          <p:cNvPr id="8" name="TextBox 7"/>
          <p:cNvSpPr txBox="1"/>
          <p:nvPr/>
        </p:nvSpPr>
        <p:spPr>
          <a:xfrm>
            <a:off x="571500" y="4071938"/>
            <a:ext cx="3421063" cy="461962"/>
          </a:xfrm>
          <a:prstGeom prst="rect">
            <a:avLst/>
          </a:prstGeom>
          <a:noFill/>
        </p:spPr>
        <p:txBody>
          <a:bodyPr wrap="none">
            <a:spAutoFit/>
          </a:bodyPr>
          <a:lstStyle/>
          <a:p>
            <a:pPr fontAlgn="auto">
              <a:spcBef>
                <a:spcPts val="0"/>
              </a:spcBef>
              <a:spcAft>
                <a:spcPts val="0"/>
              </a:spcAft>
              <a:defRPr/>
            </a:pPr>
            <a:r>
              <a:rPr lang="ru-RU" sz="2400" b="1" dirty="0" err="1">
                <a:solidFill>
                  <a:schemeClr val="accent1">
                    <a:lumMod val="50000"/>
                  </a:schemeClr>
                </a:solidFill>
                <a:latin typeface="+mn-lt"/>
              </a:rPr>
              <a:t>Инсула</a:t>
            </a:r>
            <a:r>
              <a:rPr lang="ru-RU" sz="2400" b="1" dirty="0">
                <a:solidFill>
                  <a:schemeClr val="accent1">
                    <a:lumMod val="50000"/>
                  </a:schemeClr>
                </a:solidFill>
                <a:latin typeface="+mn-lt"/>
              </a:rPr>
              <a:t> в Древнем Риме</a:t>
            </a:r>
            <a:endParaRPr lang="ru-RU" sz="2400" b="1" dirty="0">
              <a:solidFill>
                <a:schemeClr val="accent1">
                  <a:lumMod val="50000"/>
                </a:schemeClr>
              </a:solidFill>
              <a:latin typeface="+mn-lt"/>
            </a:endParaRPr>
          </a:p>
        </p:txBody>
      </p:sp>
      <p:sp>
        <p:nvSpPr>
          <p:cNvPr id="9" name="TextBox 8"/>
          <p:cNvSpPr txBox="1"/>
          <p:nvPr/>
        </p:nvSpPr>
        <p:spPr>
          <a:xfrm>
            <a:off x="6357938" y="4143375"/>
            <a:ext cx="1900237" cy="461963"/>
          </a:xfrm>
          <a:prstGeom prst="rect">
            <a:avLst/>
          </a:prstGeom>
          <a:noFill/>
        </p:spPr>
        <p:txBody>
          <a:bodyPr wrap="none">
            <a:spAutoFit/>
          </a:bodyPr>
          <a:lstStyle/>
          <a:p>
            <a:pPr fontAlgn="auto">
              <a:spcBef>
                <a:spcPts val="0"/>
              </a:spcBef>
              <a:spcAft>
                <a:spcPts val="0"/>
              </a:spcAft>
              <a:defRPr/>
            </a:pPr>
            <a:r>
              <a:rPr lang="ru-RU" sz="2400" b="1" dirty="0">
                <a:solidFill>
                  <a:schemeClr val="accent1">
                    <a:lumMod val="50000"/>
                  </a:schemeClr>
                </a:solidFill>
                <a:latin typeface="+mn-lt"/>
              </a:rPr>
              <a:t>Рим – </a:t>
            </a:r>
            <a:r>
              <a:rPr lang="en-US" sz="2400" b="1" dirty="0">
                <a:solidFill>
                  <a:schemeClr val="accent1">
                    <a:lumMod val="50000"/>
                  </a:schemeClr>
                </a:solidFill>
                <a:latin typeface="+mn-lt"/>
              </a:rPr>
              <a:t>XX </a:t>
            </a:r>
            <a:r>
              <a:rPr lang="ru-RU" sz="2400" b="1" dirty="0">
                <a:solidFill>
                  <a:schemeClr val="accent1">
                    <a:lumMod val="50000"/>
                  </a:schemeClr>
                </a:solidFill>
                <a:latin typeface="+mn-lt"/>
              </a:rPr>
              <a:t>век</a:t>
            </a:r>
            <a:endParaRPr lang="ru-RU" sz="2400" b="1"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112"/>
          </a:xfrm>
        </p:spPr>
        <p:txBody>
          <a:bodyPr rtlCol="0">
            <a:normAutofit fontScale="90000"/>
          </a:bodyPr>
          <a:lstStyle/>
          <a:p>
            <a:pPr fontAlgn="auto">
              <a:spcAft>
                <a:spcPts val="0"/>
              </a:spcAft>
              <a:defRPr/>
            </a:pPr>
            <a:r>
              <a:rPr lang="ru-RU" b="1" dirty="0" smtClean="0">
                <a:solidFill>
                  <a:srgbClr val="002060"/>
                </a:solidFill>
              </a:rPr>
              <a:t>7:00. Гардероб римлянина</a:t>
            </a:r>
            <a:r>
              <a:rPr lang="ru-RU" b="1" dirty="0" smtClean="0"/>
              <a:t/>
            </a:r>
            <a:br>
              <a:rPr lang="ru-RU" b="1" dirty="0" smtClean="0"/>
            </a:br>
            <a:r>
              <a:rPr lang="ru-RU" b="1" u="sng" dirty="0" smtClean="0">
                <a:solidFill>
                  <a:schemeClr val="accent1">
                    <a:lumMod val="50000"/>
                  </a:schemeClr>
                </a:solidFill>
              </a:rPr>
              <a:t> </a:t>
            </a:r>
            <a:endParaRPr lang="ru-RU" dirty="0"/>
          </a:p>
        </p:txBody>
      </p:sp>
      <p:sp>
        <p:nvSpPr>
          <p:cNvPr id="3" name="Содержимое 2"/>
          <p:cNvSpPr>
            <a:spLocks noGrp="1"/>
          </p:cNvSpPr>
          <p:nvPr>
            <p:ph idx="1"/>
          </p:nvPr>
        </p:nvSpPr>
        <p:spPr>
          <a:xfrm>
            <a:off x="642938" y="1600200"/>
            <a:ext cx="4143375" cy="4525963"/>
          </a:xfrm>
        </p:spPr>
        <p:txBody>
          <a:bodyPr rtlCol="0">
            <a:normAutofit fontScale="77500" lnSpcReduction="20000"/>
          </a:bodyPr>
          <a:lstStyle/>
          <a:p>
            <a:pPr fontAlgn="auto">
              <a:spcAft>
                <a:spcPts val="0"/>
              </a:spcAft>
              <a:buFont typeface="Arial" pitchFamily="34" charset="0"/>
              <a:buNone/>
              <a:defRPr/>
            </a:pPr>
            <a:r>
              <a:rPr lang="ru-RU" dirty="0" smtClean="0"/>
              <a:t>     </a:t>
            </a:r>
            <a:r>
              <a:rPr lang="ru-RU" b="1" dirty="0" smtClean="0">
                <a:solidFill>
                  <a:srgbClr val="002060"/>
                </a:solidFill>
              </a:rPr>
              <a:t>Туника годится для любого случая: ее используют как ночную рубашку, надевают под тогу, а беднота носит ее в качестве единственной одежды. Бедняк натягивает тунику, обувает сандалии и выходит так из дому. Богач — нет: поверх туники он должен надеть самое важное облачение римских граждан: тогу.</a:t>
            </a:r>
            <a:endParaRPr lang="ru-RU" b="1" dirty="0">
              <a:solidFill>
                <a:srgbClr val="002060"/>
              </a:solidFill>
            </a:endParaRPr>
          </a:p>
        </p:txBody>
      </p:sp>
      <p:pic>
        <p:nvPicPr>
          <p:cNvPr id="34819" name="Picture 1" descr="D:\педсовет\10.jpg"/>
          <p:cNvPicPr>
            <a:picLocks noChangeAspect="1" noChangeArrowheads="1"/>
          </p:cNvPicPr>
          <p:nvPr/>
        </p:nvPicPr>
        <p:blipFill>
          <a:blip r:embed="rId2"/>
          <a:srcRect/>
          <a:stretch>
            <a:fillRect/>
          </a:stretch>
        </p:blipFill>
        <p:spPr bwMode="auto">
          <a:xfrm>
            <a:off x="5929313" y="1285875"/>
            <a:ext cx="2794000" cy="504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3" y="1071563"/>
            <a:ext cx="4471987" cy="5043487"/>
          </a:xfrm>
        </p:spPr>
        <p:txBody>
          <a:bodyPr rtlCol="0">
            <a:normAutofit fontScale="77500" lnSpcReduction="20000"/>
          </a:bodyPr>
          <a:lstStyle/>
          <a:p>
            <a:pPr fontAlgn="auto">
              <a:spcAft>
                <a:spcPts val="0"/>
              </a:spcAft>
              <a:buFont typeface="Arial" pitchFamily="34" charset="0"/>
              <a:buNone/>
              <a:defRPr/>
            </a:pPr>
            <a:r>
              <a:rPr lang="ru-RU" b="1" dirty="0" smtClean="0">
                <a:solidFill>
                  <a:schemeClr val="accent1">
                    <a:lumMod val="50000"/>
                  </a:schemeClr>
                </a:solidFill>
              </a:rPr>
              <a:t>    Римлян называли "народом, облаченным в тогу". Эта верхняя одежда из отбеленной шерсти была знаком принадлежности к свободным римлянам. Юноша облачался в тогу, когда становился взрослым и получал права гражданина. Претенденты на государственные должности надевали белую тогу (</a:t>
            </a:r>
            <a:r>
              <a:rPr lang="ru-RU" b="1" dirty="0" err="1" smtClean="0">
                <a:solidFill>
                  <a:schemeClr val="accent1">
                    <a:lumMod val="50000"/>
                  </a:schemeClr>
                </a:solidFill>
              </a:rPr>
              <a:t>кандиду</a:t>
            </a:r>
            <a:r>
              <a:rPr lang="ru-RU" b="1" dirty="0" smtClean="0">
                <a:solidFill>
                  <a:schemeClr val="accent1">
                    <a:lumMod val="50000"/>
                  </a:schemeClr>
                </a:solidFill>
              </a:rPr>
              <a:t>) . Отсюда произошло слово "кандидат".</a:t>
            </a:r>
            <a:br>
              <a:rPr lang="ru-RU" b="1" dirty="0" smtClean="0">
                <a:solidFill>
                  <a:schemeClr val="accent1">
                    <a:lumMod val="50000"/>
                  </a:schemeClr>
                </a:solidFill>
              </a:rPr>
            </a:br>
            <a:endParaRPr lang="ru-RU" b="1" dirty="0">
              <a:solidFill>
                <a:schemeClr val="accent1">
                  <a:lumMod val="50000"/>
                </a:schemeClr>
              </a:solidFill>
            </a:endParaRPr>
          </a:p>
        </p:txBody>
      </p:sp>
      <p:pic>
        <p:nvPicPr>
          <p:cNvPr id="35842" name="Picture 2" descr="http://afield.org.ua/mod3/img/mod41_1_2.jpg"/>
          <p:cNvPicPr>
            <a:picLocks noChangeAspect="1" noChangeArrowheads="1"/>
          </p:cNvPicPr>
          <p:nvPr/>
        </p:nvPicPr>
        <p:blipFill>
          <a:blip r:embed="rId2"/>
          <a:srcRect/>
          <a:stretch>
            <a:fillRect/>
          </a:stretch>
        </p:blipFill>
        <p:spPr bwMode="auto">
          <a:xfrm>
            <a:off x="785813" y="928688"/>
            <a:ext cx="2743200" cy="511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4429125"/>
            <a:ext cx="8715375" cy="2428875"/>
          </a:xfrm>
        </p:spPr>
        <p:txBody>
          <a:bodyPr rtlCol="0">
            <a:normAutofit fontScale="62500" lnSpcReduction="20000"/>
          </a:bodyPr>
          <a:lstStyle/>
          <a:p>
            <a:pPr fontAlgn="auto">
              <a:spcAft>
                <a:spcPts val="0"/>
              </a:spcAft>
              <a:buFont typeface="Arial" pitchFamily="34" charset="0"/>
              <a:buNone/>
              <a:defRPr/>
            </a:pPr>
            <a:r>
              <a:rPr lang="ru-RU" dirty="0" smtClean="0"/>
              <a:t>      </a:t>
            </a:r>
          </a:p>
          <a:p>
            <a:pPr fontAlgn="auto">
              <a:spcAft>
                <a:spcPts val="0"/>
              </a:spcAft>
              <a:buFont typeface="Arial" pitchFamily="34" charset="0"/>
              <a:buNone/>
              <a:defRPr/>
            </a:pPr>
            <a:r>
              <a:rPr lang="ru-RU" dirty="0" smtClean="0"/>
              <a:t>       </a:t>
            </a:r>
            <a:r>
              <a:rPr lang="ru-RU" b="1" dirty="0" smtClean="0">
                <a:solidFill>
                  <a:schemeClr val="accent1">
                    <a:lumMod val="50000"/>
                  </a:schemeClr>
                </a:solidFill>
              </a:rPr>
              <a:t>Тога представляла собой полотнище до 5 м в длину и 2 м в ширину. Один его край был прямым, а другой - закругленным. По тому, как тога драпировалась на теле, судили о ее владельце - его положении в обществе, образовании, культуре, вкусе. Обучение драпировке тоги было столь же важным, как и обучение красноречию. </a:t>
            </a:r>
            <a:br>
              <a:rPr lang="ru-RU" b="1" dirty="0" smtClean="0">
                <a:solidFill>
                  <a:schemeClr val="accent1">
                    <a:lumMod val="50000"/>
                  </a:schemeClr>
                </a:solidFill>
              </a:rPr>
            </a:br>
            <a:r>
              <a:rPr lang="ru-RU" b="1" dirty="0" smtClean="0">
                <a:solidFill>
                  <a:schemeClr val="accent1">
                    <a:lumMod val="50000"/>
                  </a:schemeClr>
                </a:solidFill>
              </a:rPr>
              <a:t/>
            </a:r>
            <a:br>
              <a:rPr lang="ru-RU" b="1" dirty="0" smtClean="0">
                <a:solidFill>
                  <a:schemeClr val="accent1">
                    <a:lumMod val="50000"/>
                  </a:schemeClr>
                </a:solidFill>
              </a:rPr>
            </a:br>
            <a:endParaRPr lang="ru-RU" b="1" dirty="0">
              <a:solidFill>
                <a:schemeClr val="accent1">
                  <a:lumMod val="50000"/>
                </a:schemeClr>
              </a:solidFill>
            </a:endParaRPr>
          </a:p>
        </p:txBody>
      </p:sp>
      <p:pic>
        <p:nvPicPr>
          <p:cNvPr id="36866" name="Picture 1" descr="D:\педсовет\1392121371885578075.jpg"/>
          <p:cNvPicPr>
            <a:picLocks noChangeAspect="1" noChangeArrowheads="1"/>
          </p:cNvPicPr>
          <p:nvPr/>
        </p:nvPicPr>
        <p:blipFill>
          <a:blip r:embed="rId2"/>
          <a:srcRect/>
          <a:stretch>
            <a:fillRect/>
          </a:stretch>
        </p:blipFill>
        <p:spPr bwMode="auto">
          <a:xfrm>
            <a:off x="1071563" y="214313"/>
            <a:ext cx="7013575"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25"/>
            <a:ext cx="8186738" cy="1643063"/>
          </a:xfrm>
        </p:spPr>
        <p:txBody>
          <a:bodyPr rtlCol="0">
            <a:normAutofit fontScale="92500" lnSpcReduction="10000"/>
          </a:bodyPr>
          <a:lstStyle/>
          <a:p>
            <a:pPr fontAlgn="auto">
              <a:spcAft>
                <a:spcPts val="0"/>
              </a:spcAft>
              <a:buFont typeface="Arial" pitchFamily="34" charset="0"/>
              <a:buNone/>
              <a:defRPr/>
            </a:pPr>
            <a:r>
              <a:rPr lang="ru-RU" sz="2400" dirty="0" smtClean="0"/>
              <a:t> </a:t>
            </a:r>
            <a:r>
              <a:rPr lang="ru-RU" sz="2400" b="1" dirty="0" smtClean="0">
                <a:solidFill>
                  <a:srgbClr val="002060"/>
                </a:solidFill>
              </a:rPr>
              <a:t>     Поверх туники согласно женской моде принято надевать длинную прямоугольную шаль, спускающуюся до колен и образующую изящные складки. Называется она </a:t>
            </a:r>
            <a:r>
              <a:rPr lang="ru-RU" sz="2400" b="1" dirty="0" err="1" smtClean="0">
                <a:solidFill>
                  <a:srgbClr val="002060"/>
                </a:solidFill>
              </a:rPr>
              <a:t>палла</a:t>
            </a:r>
            <a:r>
              <a:rPr lang="ru-RU" sz="2400" b="1" dirty="0" smtClean="0">
                <a:solidFill>
                  <a:srgbClr val="002060"/>
                </a:solidFill>
              </a:rPr>
              <a:t> (</a:t>
            </a:r>
            <a:r>
              <a:rPr lang="ru-RU" sz="2400" b="1" dirty="0" err="1" smtClean="0">
                <a:solidFill>
                  <a:srgbClr val="002060"/>
                </a:solidFill>
              </a:rPr>
              <a:t>palla</a:t>
            </a:r>
            <a:r>
              <a:rPr lang="ru-RU" sz="2400" b="1" dirty="0" smtClean="0">
                <a:solidFill>
                  <a:srgbClr val="002060"/>
                </a:solidFill>
              </a:rPr>
              <a:t>): размеры ее столь велики, что порой женщины накидывают ее и на голову, когда выходят на улицу.</a:t>
            </a:r>
            <a:endParaRPr lang="ru-RU" sz="2400" b="1" dirty="0">
              <a:solidFill>
                <a:srgbClr val="002060"/>
              </a:solidFill>
            </a:endParaRPr>
          </a:p>
        </p:txBody>
      </p:sp>
      <p:pic>
        <p:nvPicPr>
          <p:cNvPr id="37890" name="Picture 1" descr="D:\педсовет\2.jpg"/>
          <p:cNvPicPr>
            <a:picLocks noChangeAspect="1" noChangeArrowheads="1"/>
          </p:cNvPicPr>
          <p:nvPr/>
        </p:nvPicPr>
        <p:blipFill>
          <a:blip r:embed="rId2"/>
          <a:srcRect/>
          <a:stretch>
            <a:fillRect/>
          </a:stretch>
        </p:blipFill>
        <p:spPr bwMode="auto">
          <a:xfrm>
            <a:off x="1357313" y="285750"/>
            <a:ext cx="6351587"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2143125"/>
            <a:ext cx="8229600" cy="1071563"/>
          </a:xfrm>
        </p:spPr>
        <p:txBody>
          <a:bodyPr rtlCol="0">
            <a:normAutofit fontScale="90000"/>
          </a:bodyPr>
          <a:lstStyle/>
          <a:p>
            <a:pPr fontAlgn="auto">
              <a:spcAft>
                <a:spcPts val="0"/>
              </a:spcAft>
              <a:defRPr/>
            </a:pPr>
            <a:r>
              <a:rPr lang="ru-RU" b="1" dirty="0" smtClean="0">
                <a:solidFill>
                  <a:srgbClr val="002060"/>
                </a:solidFill>
              </a:rPr>
              <a:t>ОБУВЬ</a:t>
            </a:r>
            <a:br>
              <a:rPr lang="ru-RU" b="1" dirty="0" smtClean="0">
                <a:solidFill>
                  <a:srgbClr val="002060"/>
                </a:solidFill>
              </a:rPr>
            </a:br>
            <a:r>
              <a:rPr lang="ru-RU" sz="4900" b="1" dirty="0" smtClean="0">
                <a:solidFill>
                  <a:srgbClr val="002060"/>
                </a:solidFill>
              </a:rPr>
              <a:t>мужская</a:t>
            </a:r>
            <a:br>
              <a:rPr lang="ru-RU" sz="4900" b="1" dirty="0" smtClean="0">
                <a:solidFill>
                  <a:srgbClr val="002060"/>
                </a:solidFill>
              </a:rPr>
            </a:br>
            <a:endParaRPr lang="ru-RU" sz="4900" b="1" dirty="0">
              <a:solidFill>
                <a:srgbClr val="002060"/>
              </a:solidFill>
            </a:endParaRPr>
          </a:p>
        </p:txBody>
      </p:sp>
      <p:pic>
        <p:nvPicPr>
          <p:cNvPr id="38914" name="Picture 2" descr="D:\педсовет\6cc44586cb961e105ea58456d29fe11c.jpg"/>
          <p:cNvPicPr>
            <a:picLocks noChangeAspect="1" noChangeArrowheads="1"/>
          </p:cNvPicPr>
          <p:nvPr/>
        </p:nvPicPr>
        <p:blipFill>
          <a:blip r:embed="rId2"/>
          <a:srcRect/>
          <a:stretch>
            <a:fillRect/>
          </a:stretch>
        </p:blipFill>
        <p:spPr bwMode="auto">
          <a:xfrm>
            <a:off x="6072188" y="214313"/>
            <a:ext cx="2857500" cy="3009900"/>
          </a:xfrm>
          <a:prstGeom prst="rect">
            <a:avLst/>
          </a:prstGeom>
          <a:noFill/>
          <a:ln w="9525">
            <a:noFill/>
            <a:miter lim="800000"/>
            <a:headEnd/>
            <a:tailEnd/>
          </a:ln>
        </p:spPr>
      </p:pic>
      <p:pic>
        <p:nvPicPr>
          <p:cNvPr id="38915" name="Picture 3" descr="D:\педсовет\25baa4cdada67f6887f3cc1a574009e3.jpg"/>
          <p:cNvPicPr>
            <a:picLocks noChangeAspect="1" noChangeArrowheads="1"/>
          </p:cNvPicPr>
          <p:nvPr/>
        </p:nvPicPr>
        <p:blipFill>
          <a:blip r:embed="rId3"/>
          <a:srcRect/>
          <a:stretch>
            <a:fillRect/>
          </a:stretch>
        </p:blipFill>
        <p:spPr bwMode="auto">
          <a:xfrm>
            <a:off x="214313" y="214313"/>
            <a:ext cx="3214687" cy="2201862"/>
          </a:xfrm>
          <a:prstGeom prst="rect">
            <a:avLst/>
          </a:prstGeom>
          <a:noFill/>
          <a:ln w="9525">
            <a:noFill/>
            <a:miter lim="800000"/>
            <a:headEnd/>
            <a:tailEnd/>
          </a:ln>
        </p:spPr>
      </p:pic>
      <p:pic>
        <p:nvPicPr>
          <p:cNvPr id="38916" name="Picture 4" descr="D:\педсовет\1400531913_rimskaya-obuv.jpg"/>
          <p:cNvPicPr>
            <a:picLocks noChangeAspect="1" noChangeArrowheads="1"/>
          </p:cNvPicPr>
          <p:nvPr/>
        </p:nvPicPr>
        <p:blipFill>
          <a:blip r:embed="rId4"/>
          <a:srcRect/>
          <a:stretch>
            <a:fillRect/>
          </a:stretch>
        </p:blipFill>
        <p:spPr bwMode="auto">
          <a:xfrm>
            <a:off x="285750" y="3314700"/>
            <a:ext cx="857250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0" y="214313"/>
            <a:ext cx="4857750" cy="868362"/>
          </a:xfrm>
        </p:spPr>
        <p:txBody>
          <a:bodyPr/>
          <a:lstStyle/>
          <a:p>
            <a:r>
              <a:rPr lang="ru-RU" b="1" smtClean="0">
                <a:solidFill>
                  <a:srgbClr val="002060"/>
                </a:solidFill>
              </a:rPr>
              <a:t>Обувь женская</a:t>
            </a:r>
          </a:p>
        </p:txBody>
      </p:sp>
      <p:pic>
        <p:nvPicPr>
          <p:cNvPr id="39938" name="Picture 2" descr="D:\педсовет\аг372.jpg"/>
          <p:cNvPicPr>
            <a:picLocks noChangeAspect="1" noChangeArrowheads="1"/>
          </p:cNvPicPr>
          <p:nvPr/>
        </p:nvPicPr>
        <p:blipFill>
          <a:blip r:embed="rId2"/>
          <a:srcRect/>
          <a:stretch>
            <a:fillRect/>
          </a:stretch>
        </p:blipFill>
        <p:spPr bwMode="auto">
          <a:xfrm>
            <a:off x="4762500" y="0"/>
            <a:ext cx="4381500" cy="4238625"/>
          </a:xfrm>
          <a:prstGeom prst="rect">
            <a:avLst/>
          </a:prstGeom>
          <a:noFill/>
          <a:ln w="9525">
            <a:noFill/>
            <a:miter lim="800000"/>
            <a:headEnd/>
            <a:tailEnd/>
          </a:ln>
        </p:spPr>
      </p:pic>
      <p:pic>
        <p:nvPicPr>
          <p:cNvPr id="39939" name="Picture 3" descr="D:\педсовет\shoz8.jpg"/>
          <p:cNvPicPr>
            <a:picLocks noChangeAspect="1" noChangeArrowheads="1"/>
          </p:cNvPicPr>
          <p:nvPr/>
        </p:nvPicPr>
        <p:blipFill>
          <a:blip r:embed="rId3"/>
          <a:srcRect/>
          <a:stretch>
            <a:fillRect/>
          </a:stretch>
        </p:blipFill>
        <p:spPr bwMode="auto">
          <a:xfrm>
            <a:off x="4357688" y="4286250"/>
            <a:ext cx="4786312" cy="2571750"/>
          </a:xfrm>
          <a:prstGeom prst="rect">
            <a:avLst/>
          </a:prstGeom>
          <a:noFill/>
          <a:ln w="9525">
            <a:noFill/>
            <a:miter lim="800000"/>
            <a:headEnd/>
            <a:tailEnd/>
          </a:ln>
        </p:spPr>
      </p:pic>
      <p:pic>
        <p:nvPicPr>
          <p:cNvPr id="39940" name="Picture 4" descr="D:\педсовет\bosonozhki-5.jpg"/>
          <p:cNvPicPr>
            <a:picLocks noChangeAspect="1" noChangeArrowheads="1"/>
          </p:cNvPicPr>
          <p:nvPr/>
        </p:nvPicPr>
        <p:blipFill>
          <a:blip r:embed="rId4"/>
          <a:srcRect/>
          <a:stretch>
            <a:fillRect/>
          </a:stretch>
        </p:blipFill>
        <p:spPr bwMode="auto">
          <a:xfrm>
            <a:off x="500063" y="1643063"/>
            <a:ext cx="3810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457200" y="274638"/>
            <a:ext cx="3971925" cy="1143000"/>
          </a:xfrm>
        </p:spPr>
        <p:txBody>
          <a:bodyPr/>
          <a:lstStyle/>
          <a:p>
            <a:r>
              <a:rPr lang="ru-RU" b="1" smtClean="0">
                <a:solidFill>
                  <a:srgbClr val="002060"/>
                </a:solidFill>
              </a:rPr>
              <a:t>ПРИЧЁСКИ</a:t>
            </a:r>
          </a:p>
        </p:txBody>
      </p:sp>
      <p:pic>
        <p:nvPicPr>
          <p:cNvPr id="40962" name="Picture 2" descr="D:\педсовет\art0703-2.jpg"/>
          <p:cNvPicPr>
            <a:picLocks noChangeAspect="1" noChangeArrowheads="1"/>
          </p:cNvPicPr>
          <p:nvPr/>
        </p:nvPicPr>
        <p:blipFill>
          <a:blip r:embed="rId2"/>
          <a:srcRect/>
          <a:stretch>
            <a:fillRect/>
          </a:stretch>
        </p:blipFill>
        <p:spPr bwMode="auto">
          <a:xfrm>
            <a:off x="214313" y="1343025"/>
            <a:ext cx="4000500" cy="5514975"/>
          </a:xfrm>
          <a:prstGeom prst="rect">
            <a:avLst/>
          </a:prstGeom>
          <a:noFill/>
          <a:ln w="9525">
            <a:noFill/>
            <a:miter lim="800000"/>
            <a:headEnd/>
            <a:tailEnd/>
          </a:ln>
        </p:spPr>
      </p:pic>
      <p:pic>
        <p:nvPicPr>
          <p:cNvPr id="40963" name="Picture 3" descr="D:\педсовет\10001607.jpg"/>
          <p:cNvPicPr>
            <a:picLocks noChangeAspect="1" noChangeArrowheads="1"/>
          </p:cNvPicPr>
          <p:nvPr/>
        </p:nvPicPr>
        <p:blipFill>
          <a:blip r:embed="rId3"/>
          <a:srcRect/>
          <a:stretch>
            <a:fillRect/>
          </a:stretch>
        </p:blipFill>
        <p:spPr bwMode="auto">
          <a:xfrm>
            <a:off x="4286250" y="2571750"/>
            <a:ext cx="4584700" cy="3929063"/>
          </a:xfrm>
          <a:prstGeom prst="rect">
            <a:avLst/>
          </a:prstGeom>
          <a:noFill/>
          <a:ln w="9525">
            <a:noFill/>
            <a:miter lim="800000"/>
            <a:headEnd/>
            <a:tailEnd/>
          </a:ln>
        </p:spPr>
      </p:pic>
      <p:pic>
        <p:nvPicPr>
          <p:cNvPr id="40964" name="Picture 4" descr="D:\педсовет\46.jpg"/>
          <p:cNvPicPr>
            <a:picLocks noChangeAspect="1" noChangeArrowheads="1"/>
          </p:cNvPicPr>
          <p:nvPr/>
        </p:nvPicPr>
        <p:blipFill>
          <a:blip r:embed="rId4"/>
          <a:srcRect/>
          <a:stretch>
            <a:fillRect/>
          </a:stretch>
        </p:blipFill>
        <p:spPr bwMode="auto">
          <a:xfrm>
            <a:off x="4572000" y="285750"/>
            <a:ext cx="4273550"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0" y="1600200"/>
            <a:ext cx="3829050" cy="4525963"/>
          </a:xfrm>
        </p:spPr>
        <p:txBody>
          <a:bodyPr rtlCol="0">
            <a:normAutofit fontScale="77500" lnSpcReduction="20000"/>
          </a:bodyPr>
          <a:lstStyle/>
          <a:p>
            <a:pPr fontAlgn="auto">
              <a:spcAft>
                <a:spcPts val="0"/>
              </a:spcAft>
              <a:buFont typeface="Arial" pitchFamily="34" charset="0"/>
              <a:buNone/>
              <a:defRPr/>
            </a:pPr>
            <a:r>
              <a:rPr lang="ru-RU" b="1" dirty="0" smtClean="0">
                <a:solidFill>
                  <a:srgbClr val="002060"/>
                </a:solidFill>
              </a:rPr>
              <a:t>    Обилие рабов привело к тому, что почти все домашние заботы римских женщин легли на рабские плечи. У римлянок появилось много свободного времени и все больше и больше они могли заниматься собой: своим телом, лицом, прической, нарядами — в общем, красотой.</a:t>
            </a:r>
            <a:br>
              <a:rPr lang="ru-RU" b="1" dirty="0" smtClean="0">
                <a:solidFill>
                  <a:srgbClr val="002060"/>
                </a:solidFill>
              </a:rPr>
            </a:br>
            <a:r>
              <a:rPr lang="ru-RU" b="1" dirty="0" smtClean="0">
                <a:solidFill>
                  <a:srgbClr val="002060"/>
                </a:solidFill>
              </a:rPr>
              <a:t> </a:t>
            </a:r>
            <a:endParaRPr lang="ru-RU" b="1" dirty="0">
              <a:solidFill>
                <a:srgbClr val="002060"/>
              </a:solidFill>
            </a:endParaRPr>
          </a:p>
        </p:txBody>
      </p:sp>
      <p:pic>
        <p:nvPicPr>
          <p:cNvPr id="41986" name="Picture 2" descr="D:\педсовет\4.jpg"/>
          <p:cNvPicPr>
            <a:picLocks noChangeAspect="1" noChangeArrowheads="1"/>
          </p:cNvPicPr>
          <p:nvPr/>
        </p:nvPicPr>
        <p:blipFill>
          <a:blip r:embed="rId2"/>
          <a:srcRect/>
          <a:stretch>
            <a:fillRect/>
          </a:stretch>
        </p:blipFill>
        <p:spPr bwMode="auto">
          <a:xfrm>
            <a:off x="0" y="1571625"/>
            <a:ext cx="48006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b="1" dirty="0" smtClean="0">
                <a:solidFill>
                  <a:schemeClr val="accent1">
                    <a:lumMod val="50000"/>
                  </a:schemeClr>
                </a:solidFill>
              </a:rPr>
              <a:t>ПРОБЛЕМНЫЙ  ВОПРОС</a:t>
            </a:r>
            <a:endParaRPr lang="ru-RU" b="1" dirty="0">
              <a:solidFill>
                <a:schemeClr val="accent1">
                  <a:lumMod val="50000"/>
                </a:schemeClr>
              </a:solidFill>
            </a:endParaRPr>
          </a:p>
        </p:txBody>
      </p:sp>
      <p:pic>
        <p:nvPicPr>
          <p:cNvPr id="1026" name="Picture 2" descr="C:\Documents and Settings\Admin\Рабочий стол\фото для квеста\0002-002--Mozhno-li-schitat-Drevnij-Rim-odnim-iz-istochnikov-sovremennoj_cr.jpg"/>
          <p:cNvPicPr>
            <a:picLocks noChangeAspect="1" noChangeArrowheads="1"/>
          </p:cNvPicPr>
          <p:nvPr/>
        </p:nvPicPr>
        <p:blipFill>
          <a:blip r:embed="rId2"/>
          <a:srcRect/>
          <a:stretch>
            <a:fillRect/>
          </a:stretch>
        </p:blipFill>
        <p:spPr bwMode="auto">
          <a:xfrm>
            <a:off x="0" y="2071688"/>
            <a:ext cx="9144000" cy="4424362"/>
          </a:xfrm>
          <a:prstGeom prst="rect">
            <a:avLst/>
          </a:prstGeom>
          <a:solidFill>
            <a:schemeClr val="accent6">
              <a:lumMod val="40000"/>
              <a:lumOff val="60000"/>
            </a:schemeClr>
          </a:solid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D:\педсовет\60391663_45277d80b41b.jpg"/>
          <p:cNvPicPr>
            <a:picLocks noChangeAspect="1" noChangeArrowheads="1"/>
          </p:cNvPicPr>
          <p:nvPr/>
        </p:nvPicPr>
        <p:blipFill>
          <a:blip r:embed="rId2"/>
          <a:srcRect l="31033"/>
          <a:stretch>
            <a:fillRect/>
          </a:stretch>
        </p:blipFill>
        <p:spPr bwMode="auto">
          <a:xfrm>
            <a:off x="214313" y="2662238"/>
            <a:ext cx="3857625" cy="4195762"/>
          </a:xfrm>
          <a:prstGeom prst="rect">
            <a:avLst/>
          </a:prstGeom>
          <a:noFill/>
          <a:ln w="9525">
            <a:noFill/>
            <a:miter lim="800000"/>
            <a:headEnd/>
            <a:tailEnd/>
          </a:ln>
        </p:spPr>
      </p:pic>
      <p:sp>
        <p:nvSpPr>
          <p:cNvPr id="3" name="Содержимое 2"/>
          <p:cNvSpPr>
            <a:spLocks noGrp="1"/>
          </p:cNvSpPr>
          <p:nvPr>
            <p:ph idx="1"/>
          </p:nvPr>
        </p:nvSpPr>
        <p:spPr>
          <a:xfrm>
            <a:off x="4143375" y="214313"/>
            <a:ext cx="2543175" cy="828675"/>
          </a:xfrm>
        </p:spPr>
        <p:txBody>
          <a:bodyPr rtlCol="0">
            <a:normAutofit fontScale="85000" lnSpcReduction="20000"/>
          </a:bodyPr>
          <a:lstStyle/>
          <a:p>
            <a:pPr fontAlgn="auto">
              <a:spcAft>
                <a:spcPts val="0"/>
              </a:spcAft>
              <a:buFont typeface="Arial" pitchFamily="34" charset="0"/>
              <a:buNone/>
              <a:defRPr/>
            </a:pPr>
            <a:r>
              <a:rPr lang="ru-RU" dirty="0" smtClean="0"/>
              <a:t>Современные причёски</a:t>
            </a:r>
            <a:endParaRPr lang="ru-RU" dirty="0"/>
          </a:p>
        </p:txBody>
      </p:sp>
      <p:pic>
        <p:nvPicPr>
          <p:cNvPr id="43011" name="Picture 2" descr="D:\педсовет\5-hair-updo-braid.jpg"/>
          <p:cNvPicPr>
            <a:picLocks noChangeAspect="1" noChangeArrowheads="1"/>
          </p:cNvPicPr>
          <p:nvPr/>
        </p:nvPicPr>
        <p:blipFill>
          <a:blip r:embed="rId3"/>
          <a:srcRect/>
          <a:stretch>
            <a:fillRect/>
          </a:stretch>
        </p:blipFill>
        <p:spPr bwMode="auto">
          <a:xfrm>
            <a:off x="6910388" y="285750"/>
            <a:ext cx="1943100" cy="3643313"/>
          </a:xfrm>
          <a:prstGeom prst="rect">
            <a:avLst/>
          </a:prstGeom>
          <a:noFill/>
          <a:ln w="9525">
            <a:noFill/>
            <a:miter lim="800000"/>
            <a:headEnd/>
            <a:tailEnd/>
          </a:ln>
        </p:spPr>
      </p:pic>
      <p:pic>
        <p:nvPicPr>
          <p:cNvPr id="43012" name="Picture 3" descr="D:\педсовет\warkocz-17549756.jpg"/>
          <p:cNvPicPr>
            <a:picLocks noChangeAspect="1" noChangeArrowheads="1"/>
          </p:cNvPicPr>
          <p:nvPr/>
        </p:nvPicPr>
        <p:blipFill>
          <a:blip r:embed="rId4"/>
          <a:srcRect/>
          <a:stretch>
            <a:fillRect/>
          </a:stretch>
        </p:blipFill>
        <p:spPr bwMode="auto">
          <a:xfrm>
            <a:off x="4100513" y="1071563"/>
            <a:ext cx="2447925" cy="3786187"/>
          </a:xfrm>
          <a:prstGeom prst="rect">
            <a:avLst/>
          </a:prstGeom>
          <a:noFill/>
          <a:ln w="9525">
            <a:noFill/>
            <a:miter lim="800000"/>
            <a:headEnd/>
            <a:tailEnd/>
          </a:ln>
        </p:spPr>
      </p:pic>
      <p:sp>
        <p:nvSpPr>
          <p:cNvPr id="43013" name="TextBox 6"/>
          <p:cNvSpPr txBox="1">
            <a:spLocks noChangeArrowheads="1"/>
          </p:cNvSpPr>
          <p:nvPr/>
        </p:nvSpPr>
        <p:spPr bwMode="auto">
          <a:xfrm>
            <a:off x="0" y="2000250"/>
            <a:ext cx="3987800" cy="461963"/>
          </a:xfrm>
          <a:prstGeom prst="rect">
            <a:avLst/>
          </a:prstGeom>
          <a:noFill/>
          <a:ln w="9525">
            <a:noFill/>
            <a:miter lim="800000"/>
            <a:headEnd/>
            <a:tailEnd/>
          </a:ln>
        </p:spPr>
        <p:txBody>
          <a:bodyPr wrap="none">
            <a:spAutoFit/>
          </a:bodyPr>
          <a:lstStyle/>
          <a:p>
            <a:r>
              <a:rPr lang="ru-RU" sz="2400">
                <a:latin typeface="Calibri" pitchFamily="34" charset="0"/>
              </a:rPr>
              <a:t>Причёски древних римлянок</a:t>
            </a:r>
          </a:p>
        </p:txBody>
      </p:sp>
      <p:pic>
        <p:nvPicPr>
          <p:cNvPr id="43014" name="Picture 5" descr="D:\педсовет\Different-Braided-hairstyles.png"/>
          <p:cNvPicPr>
            <a:picLocks noChangeAspect="1" noChangeArrowheads="1"/>
          </p:cNvPicPr>
          <p:nvPr/>
        </p:nvPicPr>
        <p:blipFill>
          <a:blip r:embed="rId5"/>
          <a:srcRect/>
          <a:stretch>
            <a:fillRect/>
          </a:stretch>
        </p:blipFill>
        <p:spPr bwMode="auto">
          <a:xfrm>
            <a:off x="6429375" y="4214813"/>
            <a:ext cx="2357438"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r>
              <a:rPr lang="ru-RU" b="1" smtClean="0">
                <a:solidFill>
                  <a:srgbClr val="002060"/>
                </a:solidFill>
              </a:rPr>
              <a:t>ВАЛЕРИЯ  МЕССАЛИНА</a:t>
            </a:r>
          </a:p>
        </p:txBody>
      </p:sp>
      <p:sp>
        <p:nvSpPr>
          <p:cNvPr id="44034" name="Содержимое 2"/>
          <p:cNvSpPr>
            <a:spLocks noGrp="1"/>
          </p:cNvSpPr>
          <p:nvPr>
            <p:ph idx="1"/>
          </p:nvPr>
        </p:nvSpPr>
        <p:spPr>
          <a:xfrm>
            <a:off x="3571875" y="2000250"/>
            <a:ext cx="5257800" cy="3286125"/>
          </a:xfrm>
        </p:spPr>
        <p:txBody>
          <a:bodyPr/>
          <a:lstStyle/>
          <a:p>
            <a:pPr>
              <a:buFont typeface="Arial" charset="0"/>
              <a:buNone/>
            </a:pPr>
            <a:r>
              <a:rPr lang="ru-RU" b="1" smtClean="0">
                <a:solidFill>
                  <a:srgbClr val="002060"/>
                </a:solidFill>
              </a:rPr>
              <a:t>     Валерия Мессалина – одна из признанных красавиц Древнего Рима, которая довела уход за своим телом до уровня высокого искусства</a:t>
            </a:r>
            <a:r>
              <a:rPr lang="ru-RU" smtClean="0"/>
              <a:t>.</a:t>
            </a:r>
          </a:p>
        </p:txBody>
      </p:sp>
      <p:pic>
        <p:nvPicPr>
          <p:cNvPr id="44035" name="Picture 2" descr="D:\педсовет\2525589-0004 (1).jpg"/>
          <p:cNvPicPr>
            <a:picLocks noChangeAspect="1" noChangeArrowheads="1"/>
          </p:cNvPicPr>
          <p:nvPr/>
        </p:nvPicPr>
        <p:blipFill>
          <a:blip r:embed="rId2"/>
          <a:srcRect/>
          <a:stretch>
            <a:fillRect/>
          </a:stretch>
        </p:blipFill>
        <p:spPr bwMode="auto">
          <a:xfrm>
            <a:off x="214313" y="1571625"/>
            <a:ext cx="31432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1"/>
          </p:nvPr>
        </p:nvSpPr>
        <p:spPr>
          <a:xfrm>
            <a:off x="214313" y="5572125"/>
            <a:ext cx="8715375" cy="1096963"/>
          </a:xfrm>
        </p:spPr>
        <p:txBody>
          <a:bodyPr/>
          <a:lstStyle/>
          <a:p>
            <a:pPr algn="ctr">
              <a:buFont typeface="Arial" charset="0"/>
              <a:buNone/>
            </a:pPr>
            <a:r>
              <a:rPr lang="ru-RU" sz="2800" b="1" smtClean="0">
                <a:solidFill>
                  <a:srgbClr val="002060"/>
                </a:solidFill>
              </a:rPr>
              <a:t>В </a:t>
            </a:r>
            <a:r>
              <a:rPr lang="en-US" sz="2800" b="1" smtClean="0">
                <a:solidFill>
                  <a:srgbClr val="002060"/>
                </a:solidFill>
              </a:rPr>
              <a:t>XX </a:t>
            </a:r>
            <a:r>
              <a:rPr lang="ru-RU" sz="2800" b="1" smtClean="0">
                <a:solidFill>
                  <a:srgbClr val="002060"/>
                </a:solidFill>
              </a:rPr>
              <a:t>веке «иконой стиля» Италии стала непревзойдённая  СОФИ  ЛОРЕН</a:t>
            </a:r>
          </a:p>
        </p:txBody>
      </p:sp>
      <p:pic>
        <p:nvPicPr>
          <p:cNvPr id="45058" name="Picture 2" descr="D:\педсовет\130410.jpg"/>
          <p:cNvPicPr>
            <a:picLocks noChangeAspect="1" noChangeArrowheads="1"/>
          </p:cNvPicPr>
          <p:nvPr/>
        </p:nvPicPr>
        <p:blipFill>
          <a:blip r:embed="rId2"/>
          <a:srcRect/>
          <a:stretch>
            <a:fillRect/>
          </a:stretch>
        </p:blipFill>
        <p:spPr bwMode="auto">
          <a:xfrm>
            <a:off x="1428750" y="0"/>
            <a:ext cx="66675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654050"/>
          </a:xfrm>
        </p:spPr>
        <p:txBody>
          <a:bodyPr rtlCol="0">
            <a:normAutofit fontScale="90000"/>
          </a:bodyPr>
          <a:lstStyle/>
          <a:p>
            <a:pPr fontAlgn="auto">
              <a:spcAft>
                <a:spcPts val="0"/>
              </a:spcAft>
              <a:defRPr/>
            </a:pPr>
            <a:r>
              <a:rPr lang="ru-RU" b="1" dirty="0" smtClean="0">
                <a:solidFill>
                  <a:srgbClr val="002060"/>
                </a:solidFill>
              </a:rPr>
              <a:t>Ювелирные украшения</a:t>
            </a:r>
            <a:endParaRPr lang="ru-RU" b="1" dirty="0">
              <a:solidFill>
                <a:srgbClr val="002060"/>
              </a:solidFill>
            </a:endParaRPr>
          </a:p>
        </p:txBody>
      </p:sp>
      <p:sp>
        <p:nvSpPr>
          <p:cNvPr id="3" name="Содержимое 2"/>
          <p:cNvSpPr>
            <a:spLocks noGrp="1"/>
          </p:cNvSpPr>
          <p:nvPr>
            <p:ph idx="1"/>
          </p:nvPr>
        </p:nvSpPr>
        <p:spPr>
          <a:xfrm>
            <a:off x="4786313" y="714375"/>
            <a:ext cx="4114800" cy="5929313"/>
          </a:xfrm>
        </p:spPr>
        <p:txBody>
          <a:bodyPr rtlCol="0">
            <a:normAutofit fontScale="85000" lnSpcReduction="20000"/>
          </a:bodyPr>
          <a:lstStyle/>
          <a:p>
            <a:pPr fontAlgn="auto">
              <a:spcAft>
                <a:spcPts val="0"/>
              </a:spcAft>
              <a:buFont typeface="Arial" pitchFamily="34" charset="0"/>
              <a:buChar char="•"/>
              <a:defRPr/>
            </a:pPr>
            <a:r>
              <a:rPr lang="ru-RU" b="1" dirty="0" smtClean="0">
                <a:solidFill>
                  <a:srgbClr val="002060"/>
                </a:solidFill>
              </a:rPr>
              <a:t>Древние римляне для изготовления украшений использовали золото, бронзу, стеклянные бусины и жемчуг, добывали агат. Наиболее типичным украшением римской эпохи является брошь, которую использовали для скрепления одежды. Импортировались сапфиры, индийские бриллианты, изумруды.</a:t>
            </a:r>
          </a:p>
          <a:p>
            <a:pPr fontAlgn="auto">
              <a:spcAft>
                <a:spcPts val="0"/>
              </a:spcAft>
              <a:buFont typeface="Arial" pitchFamily="34" charset="0"/>
              <a:buNone/>
              <a:defRPr/>
            </a:pPr>
            <a:endParaRPr lang="ru-RU" dirty="0" smtClean="0"/>
          </a:p>
          <a:p>
            <a:pPr fontAlgn="auto">
              <a:spcAft>
                <a:spcPts val="0"/>
              </a:spcAft>
              <a:buFont typeface="Arial" pitchFamily="34" charset="0"/>
              <a:buChar char="•"/>
              <a:defRPr/>
            </a:pPr>
            <a:endParaRPr lang="ru-RU" dirty="0"/>
          </a:p>
        </p:txBody>
      </p:sp>
      <p:pic>
        <p:nvPicPr>
          <p:cNvPr id="46083" name="Picture 3" descr="D:\педсовет\60391616_86e1d6ba5700.jpg"/>
          <p:cNvPicPr>
            <a:picLocks noChangeAspect="1" noChangeArrowheads="1"/>
          </p:cNvPicPr>
          <p:nvPr/>
        </p:nvPicPr>
        <p:blipFill>
          <a:blip r:embed="rId2"/>
          <a:srcRect/>
          <a:stretch>
            <a:fillRect/>
          </a:stretch>
        </p:blipFill>
        <p:spPr bwMode="auto">
          <a:xfrm>
            <a:off x="428625" y="785813"/>
            <a:ext cx="3851275" cy="578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5" y="285750"/>
            <a:ext cx="4257675" cy="5840413"/>
          </a:xfrm>
        </p:spPr>
        <p:txBody>
          <a:bodyPr rtlCol="0">
            <a:normAutofit fontScale="70000" lnSpcReduction="20000"/>
          </a:bodyPr>
          <a:lstStyle/>
          <a:p>
            <a:pPr fontAlgn="auto">
              <a:spcAft>
                <a:spcPts val="0"/>
              </a:spcAft>
              <a:buFont typeface="Arial" pitchFamily="34" charset="0"/>
              <a:buNone/>
              <a:defRPr/>
            </a:pPr>
            <a:r>
              <a:rPr lang="ru-RU" dirty="0" smtClean="0"/>
              <a:t>     </a:t>
            </a:r>
            <a:r>
              <a:rPr lang="ru-RU" b="1" dirty="0" smtClean="0">
                <a:solidFill>
                  <a:srgbClr val="002060"/>
                </a:solidFill>
              </a:rPr>
              <a:t>Древние  римляне, представители знати, носили кольца. Кольцо было знаком высокого сословного положения. Августейшие особы выдавали особые разрешения на ношение колец. В древнем Риме император Август разрешил носить кольца медикам, а </a:t>
            </a:r>
            <a:r>
              <a:rPr lang="ru-RU" b="1" dirty="0" err="1" smtClean="0">
                <a:solidFill>
                  <a:srgbClr val="002060"/>
                </a:solidFill>
              </a:rPr>
              <a:t>Септимий</a:t>
            </a:r>
            <a:r>
              <a:rPr lang="ru-RU" b="1" dirty="0" smtClean="0">
                <a:solidFill>
                  <a:srgbClr val="002060"/>
                </a:solidFill>
              </a:rPr>
              <a:t> Север в 197 году нашей эры позволил это сделать воинам. Кольца-печатки имели прикладное значение – их использовали для клеймения вещей. Лучники их носили, чтобы поберечься от тетивы, бойцы – для крепкого и надежного удара.</a:t>
            </a:r>
          </a:p>
          <a:p>
            <a:pPr fontAlgn="auto">
              <a:spcAft>
                <a:spcPts val="0"/>
              </a:spcAft>
              <a:buFont typeface="Arial" pitchFamily="34" charset="0"/>
              <a:buNone/>
              <a:defRPr/>
            </a:pPr>
            <a:endParaRPr lang="ru-RU" dirty="0"/>
          </a:p>
        </p:txBody>
      </p:sp>
      <p:pic>
        <p:nvPicPr>
          <p:cNvPr id="47106" name="Picture 2" descr="D:\педсовет\kaboshon_3.jpg"/>
          <p:cNvPicPr>
            <a:picLocks noChangeAspect="1" noChangeArrowheads="1"/>
          </p:cNvPicPr>
          <p:nvPr/>
        </p:nvPicPr>
        <p:blipFill>
          <a:blip r:embed="rId2"/>
          <a:srcRect/>
          <a:stretch>
            <a:fillRect/>
          </a:stretch>
        </p:blipFill>
        <p:spPr bwMode="auto">
          <a:xfrm>
            <a:off x="285750" y="571500"/>
            <a:ext cx="4206875" cy="2779713"/>
          </a:xfrm>
          <a:prstGeom prst="rect">
            <a:avLst/>
          </a:prstGeom>
          <a:noFill/>
          <a:ln w="9525">
            <a:noFill/>
            <a:miter lim="800000"/>
            <a:headEnd/>
            <a:tailEnd/>
          </a:ln>
        </p:spPr>
      </p:pic>
      <p:pic>
        <p:nvPicPr>
          <p:cNvPr id="47107" name="Picture 3" descr="D:\педсовет\001.jpg"/>
          <p:cNvPicPr>
            <a:picLocks noChangeAspect="1" noChangeArrowheads="1"/>
          </p:cNvPicPr>
          <p:nvPr/>
        </p:nvPicPr>
        <p:blipFill>
          <a:blip r:embed="rId3"/>
          <a:srcRect/>
          <a:stretch>
            <a:fillRect/>
          </a:stretch>
        </p:blipFill>
        <p:spPr bwMode="auto">
          <a:xfrm>
            <a:off x="285750" y="3929063"/>
            <a:ext cx="4600575"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D:\педсовет\1370294564_braslet-ukrashenie-zhenshin-rima.jpg"/>
          <p:cNvPicPr>
            <a:picLocks noChangeAspect="1" noChangeArrowheads="1"/>
          </p:cNvPicPr>
          <p:nvPr/>
        </p:nvPicPr>
        <p:blipFill>
          <a:blip r:embed="rId2"/>
          <a:srcRect/>
          <a:stretch>
            <a:fillRect/>
          </a:stretch>
        </p:blipFill>
        <p:spPr bwMode="auto">
          <a:xfrm>
            <a:off x="571500" y="500063"/>
            <a:ext cx="3375025" cy="5143500"/>
          </a:xfrm>
          <a:prstGeom prst="rect">
            <a:avLst/>
          </a:prstGeom>
          <a:noFill/>
          <a:ln w="9525">
            <a:noFill/>
            <a:miter lim="800000"/>
            <a:headEnd/>
            <a:tailEnd/>
          </a:ln>
        </p:spPr>
      </p:pic>
      <p:pic>
        <p:nvPicPr>
          <p:cNvPr id="48130" name="Picture 3" descr="D:\педсовет\1339929552_ukrashenie.jpg"/>
          <p:cNvPicPr>
            <a:picLocks noChangeAspect="1" noChangeArrowheads="1"/>
          </p:cNvPicPr>
          <p:nvPr/>
        </p:nvPicPr>
        <p:blipFill>
          <a:blip r:embed="rId3"/>
          <a:srcRect/>
          <a:stretch>
            <a:fillRect/>
          </a:stretch>
        </p:blipFill>
        <p:spPr bwMode="auto">
          <a:xfrm>
            <a:off x="5000625" y="928688"/>
            <a:ext cx="3643313"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25"/>
            <a:ext cx="4857750" cy="1571625"/>
          </a:xfrm>
        </p:spPr>
        <p:txBody>
          <a:bodyPr rtlCol="0">
            <a:normAutofit fontScale="90000"/>
          </a:bodyPr>
          <a:lstStyle/>
          <a:p>
            <a:pPr fontAlgn="auto">
              <a:spcAft>
                <a:spcPts val="0"/>
              </a:spcAft>
              <a:defRPr/>
            </a:pPr>
            <a:r>
              <a:rPr lang="ru-RU" b="1" dirty="0" smtClean="0"/>
              <a:t/>
            </a:r>
            <a:br>
              <a:rPr lang="ru-RU" b="1" dirty="0" smtClean="0"/>
            </a:br>
            <a:r>
              <a:rPr lang="ru-RU" b="1" dirty="0" smtClean="0">
                <a:solidFill>
                  <a:srgbClr val="002060"/>
                </a:solidFill>
              </a:rPr>
              <a:t>7:15. Утренний туалет</a:t>
            </a:r>
            <a:br>
              <a:rPr lang="ru-RU" b="1" dirty="0" smtClean="0">
                <a:solidFill>
                  <a:srgbClr val="002060"/>
                </a:solidFill>
              </a:rPr>
            </a:br>
            <a:r>
              <a:rPr lang="ru-RU" b="1" dirty="0" smtClean="0">
                <a:solidFill>
                  <a:srgbClr val="002060"/>
                </a:solidFill>
              </a:rPr>
              <a:t> в римскую эпоху</a:t>
            </a:r>
            <a:r>
              <a:rPr lang="ru-RU" b="1" dirty="0" smtClean="0"/>
              <a:t/>
            </a:r>
            <a:br>
              <a:rPr lang="ru-RU" b="1" dirty="0" smtClean="0"/>
            </a:br>
            <a:endParaRPr lang="ru-RU" dirty="0"/>
          </a:p>
        </p:txBody>
      </p:sp>
      <p:sp>
        <p:nvSpPr>
          <p:cNvPr id="3" name="Содержимое 2"/>
          <p:cNvSpPr>
            <a:spLocks noGrp="1"/>
          </p:cNvSpPr>
          <p:nvPr>
            <p:ph idx="1"/>
          </p:nvPr>
        </p:nvSpPr>
        <p:spPr>
          <a:xfrm>
            <a:off x="4429125" y="0"/>
            <a:ext cx="4500563" cy="6572250"/>
          </a:xfrm>
        </p:spPr>
        <p:txBody>
          <a:bodyPr rtlCol="0">
            <a:normAutofit fontScale="62500" lnSpcReduction="20000"/>
          </a:bodyPr>
          <a:lstStyle/>
          <a:p>
            <a:pPr fontAlgn="auto">
              <a:spcAft>
                <a:spcPts val="0"/>
              </a:spcAft>
              <a:buFont typeface="Arial" pitchFamily="34" charset="0"/>
              <a:buChar char="•"/>
              <a:defRPr/>
            </a:pPr>
            <a:endParaRPr lang="ru-RU" b="1" dirty="0" smtClean="0">
              <a:solidFill>
                <a:srgbClr val="002060"/>
              </a:solidFill>
            </a:endParaRPr>
          </a:p>
          <a:p>
            <a:pPr fontAlgn="auto">
              <a:spcAft>
                <a:spcPts val="0"/>
              </a:spcAft>
              <a:buFont typeface="Arial" pitchFamily="34" charset="0"/>
              <a:buChar char="•"/>
              <a:defRPr/>
            </a:pPr>
            <a:r>
              <a:rPr lang="ru-RU" b="1" dirty="0" smtClean="0">
                <a:solidFill>
                  <a:srgbClr val="002060"/>
                </a:solidFill>
              </a:rPr>
              <a:t>Сейчас хозяин восседает на удобном стуле с подушками. Раб бреет его заточенной бритвой. Только богатые могут позволить себе держать домашнего брадобрея. Бритье болезненно: не существует еще ни смягчающей пены для бритья, ни бритвы с двойным лезвием. Только вода и бритвы с лезвием в форме полумесяца, из бронзы или закаленного железа, заточенные с помощью обычного бруска… Но это лишь начало. Дальше, по мнению самого хозяина, начнется настоящая пытка: после бритья раб вырвет ему пинцетом один за другим все "лишние" волоски по краям бровей, на шее и затылке.</a:t>
            </a:r>
          </a:p>
          <a:p>
            <a:pPr fontAlgn="auto">
              <a:spcAft>
                <a:spcPts val="0"/>
              </a:spcAft>
              <a:buFont typeface="Arial" pitchFamily="34" charset="0"/>
              <a:buChar char="•"/>
              <a:defRPr/>
            </a:pPr>
            <a:r>
              <a:rPr lang="ru-RU" b="1" dirty="0" smtClean="0">
                <a:solidFill>
                  <a:srgbClr val="002060"/>
                </a:solidFill>
              </a:rPr>
              <a:t>Может показаться удивительным, что мужчины подвергают себя столь изощренным косметическим процедурам. Но на самом деле в римской культуре забота о теле играет значительную роль. </a:t>
            </a:r>
          </a:p>
          <a:p>
            <a:pPr fontAlgn="auto">
              <a:spcAft>
                <a:spcPts val="0"/>
              </a:spcAft>
              <a:buFont typeface="Arial" pitchFamily="34" charset="0"/>
              <a:buNone/>
              <a:defRPr/>
            </a:pPr>
            <a:endParaRPr lang="ru-RU" b="1" dirty="0">
              <a:solidFill>
                <a:srgbClr val="002060"/>
              </a:solidFill>
            </a:endParaRPr>
          </a:p>
        </p:txBody>
      </p:sp>
      <p:sp>
        <p:nvSpPr>
          <p:cNvPr id="49155" name="AutoShape 2" descr="http://img.allzip.org/g/68/orig/79575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49156" name="AutoShape 4" descr="http://img.allzip.org/g/68/orig/79575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49157" name="AutoShape 6" descr="http://img.allzip.org/g/68/orig/795753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49158" name="Picture 7" descr="D:\педсовет\219537913_6f961e17cd_z (1).jpg"/>
          <p:cNvPicPr>
            <a:picLocks noChangeAspect="1" noChangeArrowheads="1"/>
          </p:cNvPicPr>
          <p:nvPr/>
        </p:nvPicPr>
        <p:blipFill>
          <a:blip r:embed="rId2"/>
          <a:srcRect l="43159"/>
          <a:stretch>
            <a:fillRect/>
          </a:stretch>
        </p:blipFill>
        <p:spPr bwMode="auto">
          <a:xfrm>
            <a:off x="785813" y="2428875"/>
            <a:ext cx="3071812" cy="406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8:00. Завтрак "</a:t>
            </a:r>
            <a:r>
              <a:rPr lang="ru-RU" b="1" dirty="0" err="1" smtClean="0">
                <a:solidFill>
                  <a:srgbClr val="002060"/>
                </a:solidFill>
              </a:rPr>
              <a:t>по-римски</a:t>
            </a:r>
            <a:r>
              <a:rPr lang="ru-RU" b="1" dirty="0" smtClean="0">
                <a:solidFill>
                  <a:srgbClr val="002060"/>
                </a:solidFill>
              </a:rPr>
              <a:t>"</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285750" y="4857750"/>
            <a:ext cx="8572500" cy="2000250"/>
          </a:xfrm>
        </p:spPr>
        <p:txBody>
          <a:bodyPr rtlCol="0">
            <a:normAutofit fontScale="70000" lnSpcReduction="20000"/>
          </a:bodyPr>
          <a:lstStyle/>
          <a:p>
            <a:pPr algn="ctr" fontAlgn="auto">
              <a:spcAft>
                <a:spcPts val="0"/>
              </a:spcAft>
              <a:buFont typeface="Arial" pitchFamily="34" charset="0"/>
              <a:buNone/>
              <a:defRPr/>
            </a:pPr>
            <a:r>
              <a:rPr lang="ru-RU" b="1" dirty="0" smtClean="0">
                <a:solidFill>
                  <a:srgbClr val="002060"/>
                </a:solidFill>
              </a:rPr>
              <a:t>На столе непременно найдутся лепешки, хлеб, миски с медом</a:t>
            </a:r>
          </a:p>
          <a:p>
            <a:pPr algn="ctr" fontAlgn="auto">
              <a:spcAft>
                <a:spcPts val="0"/>
              </a:spcAft>
              <a:buFont typeface="Arial" pitchFamily="34" charset="0"/>
              <a:buNone/>
              <a:defRPr/>
            </a:pPr>
            <a:r>
              <a:rPr lang="ru-RU" b="1" dirty="0" smtClean="0">
                <a:solidFill>
                  <a:srgbClr val="002060"/>
                </a:solidFill>
              </a:rPr>
              <a:t> и конечно же молоко.</a:t>
            </a:r>
          </a:p>
          <a:p>
            <a:pPr algn="ctr" fontAlgn="auto">
              <a:spcAft>
                <a:spcPts val="0"/>
              </a:spcAft>
              <a:buFont typeface="Arial" pitchFamily="34" charset="0"/>
              <a:buNone/>
              <a:defRPr/>
            </a:pPr>
            <a:r>
              <a:rPr lang="ru-RU" b="1" dirty="0" smtClean="0">
                <a:solidFill>
                  <a:srgbClr val="002060"/>
                </a:solidFill>
              </a:rPr>
              <a:t>Едят и фрукты, сыр, хлеб, размоченный в вине, и даже мясо. Часто на завтрак подают кушанья, недоеденные накануне. Для римлян это один из основных приемов пищи в течение дня, обед же, напротив, будет легким.</a:t>
            </a:r>
            <a:endParaRPr lang="ru-RU" b="1" dirty="0">
              <a:solidFill>
                <a:srgbClr val="002060"/>
              </a:solidFill>
            </a:endParaRPr>
          </a:p>
        </p:txBody>
      </p:sp>
      <p:pic>
        <p:nvPicPr>
          <p:cNvPr id="50179" name="Picture 1" descr="D:\педсовет\27876448_1214422254_Natyurmort_freska_iz_Pompey_6379_god.jpg"/>
          <p:cNvPicPr>
            <a:picLocks noChangeAspect="1" noChangeArrowheads="1"/>
          </p:cNvPicPr>
          <p:nvPr/>
        </p:nvPicPr>
        <p:blipFill>
          <a:blip r:embed="rId2"/>
          <a:srcRect/>
          <a:stretch>
            <a:fillRect/>
          </a:stretch>
        </p:blipFill>
        <p:spPr bwMode="auto">
          <a:xfrm>
            <a:off x="1928813" y="928688"/>
            <a:ext cx="5810250" cy="392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5" y="0"/>
            <a:ext cx="4500563" cy="6858000"/>
          </a:xfrm>
        </p:spPr>
        <p:txBody>
          <a:bodyPr rtlCol="0">
            <a:normAutofit fontScale="40000" lnSpcReduction="20000"/>
          </a:bodyPr>
          <a:lstStyle/>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sz="4500" b="1" dirty="0" smtClean="0">
                <a:solidFill>
                  <a:srgbClr val="002060"/>
                </a:solidFill>
              </a:rPr>
              <a:t>После завтрака каждый богатый римлянин готов начинать свой день. Это будет день, наполненный встречами и беседами. Поэтому надо позаботиться о еще одной важной детали: чистоте зубов и свежести дыхания.</a:t>
            </a:r>
          </a:p>
          <a:p>
            <a:pPr fontAlgn="auto">
              <a:spcAft>
                <a:spcPts val="0"/>
              </a:spcAft>
              <a:buFont typeface="Arial" pitchFamily="34" charset="0"/>
              <a:buChar char="•"/>
              <a:defRPr/>
            </a:pPr>
            <a:r>
              <a:rPr lang="ru-RU" sz="4500" b="1" dirty="0" smtClean="0">
                <a:solidFill>
                  <a:srgbClr val="002060"/>
                </a:solidFill>
              </a:rPr>
              <a:t>Уже существуют освежающие ароматизированные пастилки, настоящее спасение для тех, кто накануне слегка переусердствовал за трапезой. С зубами все несколько сложнее.</a:t>
            </a:r>
          </a:p>
          <a:p>
            <a:pPr fontAlgn="auto">
              <a:spcAft>
                <a:spcPts val="0"/>
              </a:spcAft>
              <a:buFont typeface="Arial" pitchFamily="34" charset="0"/>
              <a:buChar char="•"/>
              <a:defRPr/>
            </a:pPr>
            <a:r>
              <a:rPr lang="ru-RU" sz="4500" b="1" dirty="0" smtClean="0">
                <a:solidFill>
                  <a:srgbClr val="002060"/>
                </a:solidFill>
              </a:rPr>
              <a:t>Римляне проявляют значительную заботу о своих зубах. За столом пользуются зубочистками. Те, что применяют на патрицианских застольях, часто бывают серебряными и по размерам скорее напоминают столовые вилки: с одной стороны у них плоский загнутый кончик, чтобы ковырять между зубами. А на противоположном конце зубочистки "ложечка", чтобы… чистить уши (у всех на виду!).</a:t>
            </a:r>
          </a:p>
          <a:p>
            <a:pPr fontAlgn="auto">
              <a:spcAft>
                <a:spcPts val="0"/>
              </a:spcAft>
              <a:buFont typeface="Arial" pitchFamily="34" charset="0"/>
              <a:buChar char="•"/>
              <a:defRPr/>
            </a:pPr>
            <a:r>
              <a:rPr lang="ru-RU" sz="4500" b="1" dirty="0" smtClean="0">
                <a:solidFill>
                  <a:srgbClr val="002060"/>
                </a:solidFill>
              </a:rPr>
              <a:t>Уже в римское время существуют "зубные порошки" на основе соды, которые раб наносит на зубы господина.</a:t>
            </a:r>
          </a:p>
          <a:p>
            <a:pPr fontAlgn="auto">
              <a:spcAft>
                <a:spcPts val="0"/>
              </a:spcAft>
              <a:buFont typeface="Arial" pitchFamily="34" charset="0"/>
              <a:buNone/>
              <a:defRPr/>
            </a:pPr>
            <a:endParaRPr lang="ru-RU" sz="3800" dirty="0"/>
          </a:p>
        </p:txBody>
      </p:sp>
      <p:pic>
        <p:nvPicPr>
          <p:cNvPr id="51202" name="Picture 2" descr="http://pics.livejournal.com/aldanov/pic/004rk1pw/s640x480"/>
          <p:cNvPicPr>
            <a:picLocks noChangeAspect="1" noChangeArrowheads="1"/>
          </p:cNvPicPr>
          <p:nvPr/>
        </p:nvPicPr>
        <p:blipFill>
          <a:blip r:embed="rId2"/>
          <a:srcRect/>
          <a:stretch>
            <a:fillRect/>
          </a:stretch>
        </p:blipFill>
        <p:spPr bwMode="auto">
          <a:xfrm>
            <a:off x="214313" y="214313"/>
            <a:ext cx="4384675" cy="3357562"/>
          </a:xfrm>
          <a:prstGeom prst="rect">
            <a:avLst/>
          </a:prstGeom>
          <a:noFill/>
          <a:ln w="9525">
            <a:noFill/>
            <a:miter lim="800000"/>
            <a:headEnd/>
            <a:tailEnd/>
          </a:ln>
        </p:spPr>
      </p:pic>
      <p:pic>
        <p:nvPicPr>
          <p:cNvPr id="51203" name="Picture 4" descr="http://pics.livejournal.com/podarislona/pic/00097e3q"/>
          <p:cNvPicPr>
            <a:picLocks noChangeAspect="1" noChangeArrowheads="1"/>
          </p:cNvPicPr>
          <p:nvPr/>
        </p:nvPicPr>
        <p:blipFill>
          <a:blip r:embed="rId3"/>
          <a:srcRect/>
          <a:stretch>
            <a:fillRect/>
          </a:stretch>
        </p:blipFill>
        <p:spPr bwMode="auto">
          <a:xfrm>
            <a:off x="785813" y="3786188"/>
            <a:ext cx="3643312" cy="273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8:30. Откройте двери!</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0" y="1071563"/>
            <a:ext cx="4929188" cy="5572125"/>
          </a:xfrm>
        </p:spPr>
        <p:txBody>
          <a:bodyPr rtlCol="0">
            <a:normAutofit fontScale="55000" lnSpcReduction="20000"/>
          </a:bodyPr>
          <a:lstStyle/>
          <a:p>
            <a:pPr fontAlgn="auto">
              <a:spcAft>
                <a:spcPts val="0"/>
              </a:spcAft>
              <a:buFont typeface="Arial" pitchFamily="34" charset="0"/>
              <a:buChar char="•"/>
              <a:defRPr/>
            </a:pPr>
            <a:r>
              <a:rPr lang="ru-RU" sz="3800" b="1" dirty="0" smtClean="0">
                <a:solidFill>
                  <a:srgbClr val="002060"/>
                </a:solidFill>
              </a:rPr>
              <a:t>Самый преданный господину раб оглядывает дом. Атриум в порядке, комнаты закрыты, все вещи на своих местах. Он подает знак рабу-привратнику, тот кивает и идет в коридор, ведущий ко входной двери. С наружи уже собралась небольшая молчаливая кучка людей. Многие сидят на каменных скамьях по сторонам от входа. Остальные ждут стоя. Кто это? По одежде мы понимаем, что это бедняки, принадлежащие к прослойке гораздо более скромной, чем наш "</a:t>
            </a:r>
            <a:r>
              <a:rPr lang="ru-RU" sz="3800" b="1" dirty="0" err="1" smtClean="0">
                <a:solidFill>
                  <a:srgbClr val="002060"/>
                </a:solidFill>
              </a:rPr>
              <a:t>доминус</a:t>
            </a:r>
            <a:r>
              <a:rPr lang="ru-RU" sz="3800" b="1" dirty="0" smtClean="0">
                <a:solidFill>
                  <a:srgbClr val="002060"/>
                </a:solidFill>
              </a:rPr>
              <a:t>".</a:t>
            </a:r>
          </a:p>
          <a:p>
            <a:pPr fontAlgn="auto">
              <a:spcAft>
                <a:spcPts val="0"/>
              </a:spcAft>
              <a:buFont typeface="Arial" pitchFamily="34" charset="0"/>
              <a:buNone/>
              <a:defRPr/>
            </a:pPr>
            <a:endParaRPr lang="ru-RU" sz="3800" b="1" dirty="0" smtClean="0">
              <a:solidFill>
                <a:srgbClr val="002060"/>
              </a:solidFill>
            </a:endParaRPr>
          </a:p>
          <a:p>
            <a:pPr fontAlgn="auto">
              <a:spcAft>
                <a:spcPts val="0"/>
              </a:spcAft>
              <a:buFont typeface="Arial" pitchFamily="34" charset="0"/>
              <a:buChar char="•"/>
              <a:defRPr/>
            </a:pPr>
            <a:r>
              <a:rPr lang="ru-RU" sz="3800" b="1" dirty="0" smtClean="0">
                <a:solidFill>
                  <a:srgbClr val="002060"/>
                </a:solidFill>
              </a:rPr>
              <a:t>Они пришли просить о милости, совете, работе для родственника, замолвить словечко за знакомого, получить рекомендацию.</a:t>
            </a:r>
          </a:p>
          <a:p>
            <a:pPr fontAlgn="auto">
              <a:spcAft>
                <a:spcPts val="0"/>
              </a:spcAft>
              <a:buFont typeface="Arial" pitchFamily="34" charset="0"/>
              <a:buNone/>
              <a:defRPr/>
            </a:pPr>
            <a:endParaRPr lang="ru-RU" dirty="0"/>
          </a:p>
        </p:txBody>
      </p:sp>
      <p:pic>
        <p:nvPicPr>
          <p:cNvPr id="52227" name="Picture 2" descr="http://www.mystic-chel.ru/netcat_files/766/1281/h_b4822b4fc6ed60c746b186ac9b6ae812"/>
          <p:cNvPicPr>
            <a:picLocks noChangeAspect="1" noChangeArrowheads="1"/>
          </p:cNvPicPr>
          <p:nvPr/>
        </p:nvPicPr>
        <p:blipFill>
          <a:blip r:embed="rId2"/>
          <a:srcRect/>
          <a:stretch>
            <a:fillRect/>
          </a:stretch>
        </p:blipFill>
        <p:spPr bwMode="auto">
          <a:xfrm>
            <a:off x="5214938" y="1857375"/>
            <a:ext cx="35242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5" y="928688"/>
            <a:ext cx="4257675" cy="1143000"/>
          </a:xfrm>
        </p:spPr>
        <p:txBody>
          <a:bodyPr rtlCol="0">
            <a:normAutofit fontScale="90000"/>
          </a:bodyPr>
          <a:lstStyle/>
          <a:p>
            <a:pPr fontAlgn="auto">
              <a:spcAft>
                <a:spcPts val="0"/>
              </a:spcAft>
              <a:defRPr/>
            </a:pPr>
            <a:r>
              <a:rPr lang="ru-RU" b="1" u="sng" dirty="0" smtClean="0">
                <a:solidFill>
                  <a:schemeClr val="accent1">
                    <a:lumMod val="50000"/>
                  </a:schemeClr>
                </a:solidFill>
              </a:rPr>
              <a:t>Проблемы Рима</a:t>
            </a:r>
            <a:r>
              <a:rPr lang="ru-RU" dirty="0" smtClean="0">
                <a:solidFill>
                  <a:schemeClr val="accent1">
                    <a:lumMod val="50000"/>
                  </a:schemeClr>
                </a:solidFill>
              </a:rPr>
              <a:t/>
            </a:r>
            <a:br>
              <a:rPr lang="ru-RU" dirty="0" smtClean="0">
                <a:solidFill>
                  <a:schemeClr val="accent1">
                    <a:lumMod val="50000"/>
                  </a:schemeClr>
                </a:solidFill>
              </a:rPr>
            </a:br>
            <a:endParaRPr lang="ru-RU" dirty="0">
              <a:solidFill>
                <a:schemeClr val="accent1">
                  <a:lumMod val="50000"/>
                </a:schemeClr>
              </a:solidFill>
            </a:endParaRPr>
          </a:p>
        </p:txBody>
      </p:sp>
      <p:sp>
        <p:nvSpPr>
          <p:cNvPr id="3" name="Содержимое 2"/>
          <p:cNvSpPr>
            <a:spLocks noGrp="1"/>
          </p:cNvSpPr>
          <p:nvPr>
            <p:ph idx="1"/>
          </p:nvPr>
        </p:nvSpPr>
        <p:spPr>
          <a:xfrm>
            <a:off x="457200" y="1928813"/>
            <a:ext cx="8229600" cy="4714875"/>
          </a:xfrm>
        </p:spPr>
        <p:txBody>
          <a:bodyPr rtlCol="0">
            <a:normAutofit fontScale="70000" lnSpcReduction="20000"/>
          </a:bodyPr>
          <a:lstStyle/>
          <a:p>
            <a:pPr fontAlgn="auto">
              <a:spcAft>
                <a:spcPts val="0"/>
              </a:spcAft>
              <a:buFont typeface="Arial" pitchFamily="34" charset="0"/>
              <a:buNone/>
              <a:defRPr/>
            </a:pPr>
            <a:endParaRPr lang="ru-RU" dirty="0" smtClean="0"/>
          </a:p>
          <a:p>
            <a:pPr fontAlgn="auto">
              <a:spcAft>
                <a:spcPts val="0"/>
              </a:spcAft>
              <a:buFont typeface="Arial" pitchFamily="34" charset="0"/>
              <a:buNone/>
              <a:defRPr/>
            </a:pPr>
            <a:endParaRPr lang="ru-RU" dirty="0" smtClean="0"/>
          </a:p>
          <a:p>
            <a:pPr fontAlgn="auto">
              <a:spcAft>
                <a:spcPts val="0"/>
              </a:spcAft>
              <a:buFont typeface="Arial" pitchFamily="34" charset="0"/>
              <a:buNone/>
              <a:defRPr/>
            </a:pPr>
            <a:endParaRPr lang="ru-RU" dirty="0" smtClean="0"/>
          </a:p>
          <a:p>
            <a:pPr fontAlgn="auto">
              <a:spcAft>
                <a:spcPts val="0"/>
              </a:spcAft>
              <a:buFont typeface="Arial" pitchFamily="34" charset="0"/>
              <a:buNone/>
              <a:defRPr/>
            </a:pPr>
            <a:r>
              <a:rPr lang="ru-RU" dirty="0" smtClean="0"/>
              <a:t>• вечные дорожные пробки;</a:t>
            </a:r>
          </a:p>
          <a:p>
            <a:pPr fontAlgn="auto">
              <a:spcAft>
                <a:spcPts val="0"/>
              </a:spcAft>
              <a:buFont typeface="Arial" pitchFamily="34" charset="0"/>
              <a:buNone/>
              <a:defRPr/>
            </a:pPr>
            <a:r>
              <a:rPr lang="ru-RU" dirty="0" smtClean="0"/>
              <a:t>• шум и беспорядок на улицах и в переулках;</a:t>
            </a:r>
          </a:p>
          <a:p>
            <a:pPr fontAlgn="auto">
              <a:spcAft>
                <a:spcPts val="0"/>
              </a:spcAft>
              <a:buFont typeface="Arial" pitchFamily="34" charset="0"/>
              <a:buNone/>
              <a:defRPr/>
            </a:pPr>
            <a:r>
              <a:rPr lang="ru-RU" dirty="0" smtClean="0"/>
              <a:t>• время, которое приходится тратить на перемещения по городу;</a:t>
            </a:r>
          </a:p>
          <a:p>
            <a:pPr fontAlgn="auto">
              <a:spcAft>
                <a:spcPts val="0"/>
              </a:spcAft>
              <a:buFont typeface="Arial" pitchFamily="34" charset="0"/>
              <a:buNone/>
              <a:defRPr/>
            </a:pPr>
            <a:r>
              <a:rPr lang="ru-RU" dirty="0" smtClean="0"/>
              <a:t>• грязь в городе;</a:t>
            </a:r>
          </a:p>
          <a:p>
            <a:pPr fontAlgn="auto">
              <a:spcAft>
                <a:spcPts val="0"/>
              </a:spcAft>
              <a:buFont typeface="Arial" pitchFamily="34" charset="0"/>
              <a:buNone/>
              <a:defRPr/>
            </a:pPr>
            <a:r>
              <a:rPr lang="ru-RU" dirty="0" smtClean="0"/>
              <a:t>• сложность найти жилье и заоблачные цены на него;</a:t>
            </a:r>
          </a:p>
          <a:p>
            <a:pPr fontAlgn="auto">
              <a:spcAft>
                <a:spcPts val="0"/>
              </a:spcAft>
              <a:buFont typeface="Arial" pitchFamily="34" charset="0"/>
              <a:buNone/>
              <a:defRPr/>
            </a:pPr>
            <a:r>
              <a:rPr lang="ru-RU" dirty="0" smtClean="0"/>
              <a:t>• ненадежность зданий и их</a:t>
            </a:r>
          </a:p>
          <a:p>
            <a:pPr fontAlgn="auto">
              <a:spcAft>
                <a:spcPts val="0"/>
              </a:spcAft>
              <a:buFont typeface="Arial" pitchFamily="34" charset="0"/>
              <a:buNone/>
              <a:defRPr/>
            </a:pPr>
            <a:r>
              <a:rPr lang="ru-RU" dirty="0" smtClean="0"/>
              <a:t> внезапное обрушение;</a:t>
            </a:r>
          </a:p>
          <a:p>
            <a:pPr fontAlgn="auto">
              <a:spcAft>
                <a:spcPts val="0"/>
              </a:spcAft>
              <a:buFont typeface="Arial" pitchFamily="34" charset="0"/>
              <a:buNone/>
              <a:defRPr/>
            </a:pPr>
            <a:r>
              <a:rPr lang="ru-RU" dirty="0" smtClean="0"/>
              <a:t>• бесконтрольная иммиграция;</a:t>
            </a:r>
          </a:p>
          <a:p>
            <a:pPr fontAlgn="auto">
              <a:spcAft>
                <a:spcPts val="0"/>
              </a:spcAft>
              <a:buFont typeface="Arial" pitchFamily="34" charset="0"/>
              <a:buNone/>
              <a:defRPr/>
            </a:pPr>
            <a:r>
              <a:rPr lang="ru-RU" dirty="0" smtClean="0"/>
              <a:t>• небезопасность ночной жизни.</a:t>
            </a:r>
          </a:p>
          <a:p>
            <a:pPr fontAlgn="auto">
              <a:spcAft>
                <a:spcPts val="0"/>
              </a:spcAft>
              <a:buFont typeface="Arial" pitchFamily="34" charset="0"/>
              <a:buNone/>
              <a:defRPr/>
            </a:pPr>
            <a:r>
              <a:rPr lang="ru-RU" dirty="0" smtClean="0"/>
              <a:t> </a:t>
            </a:r>
          </a:p>
          <a:p>
            <a:pPr fontAlgn="auto">
              <a:spcAft>
                <a:spcPts val="0"/>
              </a:spcAft>
              <a:buFont typeface="Arial" pitchFamily="34" charset="0"/>
              <a:buNone/>
              <a:defRPr/>
            </a:pPr>
            <a:endParaRPr lang="ru-RU" dirty="0"/>
          </a:p>
        </p:txBody>
      </p:sp>
      <p:pic>
        <p:nvPicPr>
          <p:cNvPr id="16387" name="Picture 2" descr="D:\педсовет\detailed_picture.jpg"/>
          <p:cNvPicPr>
            <a:picLocks noChangeAspect="1" noChangeArrowheads="1"/>
          </p:cNvPicPr>
          <p:nvPr/>
        </p:nvPicPr>
        <p:blipFill>
          <a:blip r:embed="rId2"/>
          <a:srcRect/>
          <a:stretch>
            <a:fillRect/>
          </a:stretch>
        </p:blipFill>
        <p:spPr bwMode="auto">
          <a:xfrm>
            <a:off x="5364163" y="4714875"/>
            <a:ext cx="3779837" cy="1928813"/>
          </a:xfrm>
          <a:prstGeom prst="rect">
            <a:avLst/>
          </a:prstGeom>
          <a:noFill/>
          <a:ln w="9525">
            <a:noFill/>
            <a:miter lim="800000"/>
            <a:headEnd/>
            <a:tailEnd/>
          </a:ln>
        </p:spPr>
      </p:pic>
      <p:pic>
        <p:nvPicPr>
          <p:cNvPr id="16388" name="Picture 4" descr="http://travel.alsm.ru/wp-content/uploads/2012/08/IMG_0611_thumb.jpg"/>
          <p:cNvPicPr>
            <a:picLocks noChangeAspect="1" noChangeArrowheads="1"/>
          </p:cNvPicPr>
          <p:nvPr/>
        </p:nvPicPr>
        <p:blipFill>
          <a:blip r:embed="rId3"/>
          <a:srcRect/>
          <a:stretch>
            <a:fillRect/>
          </a:stretch>
        </p:blipFill>
        <p:spPr bwMode="auto">
          <a:xfrm>
            <a:off x="0" y="0"/>
            <a:ext cx="3357563"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9:10. Улицы Рима</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285750" y="5143500"/>
            <a:ext cx="8501063" cy="1500188"/>
          </a:xfrm>
        </p:spPr>
        <p:txBody>
          <a:bodyPr rtlCol="0">
            <a:normAutofit fontScale="55000" lnSpcReduction="20000"/>
          </a:bodyPr>
          <a:lstStyle/>
          <a:p>
            <a:pPr fontAlgn="auto">
              <a:spcAft>
                <a:spcPts val="0"/>
              </a:spcAft>
              <a:buFont typeface="Arial" pitchFamily="34" charset="0"/>
              <a:buNone/>
              <a:defRPr/>
            </a:pPr>
            <a:r>
              <a:rPr lang="ru-RU" b="1" dirty="0" smtClean="0">
                <a:solidFill>
                  <a:srgbClr val="002060"/>
                </a:solidFill>
              </a:rPr>
              <a:t>     Улицами (</a:t>
            </a:r>
            <a:r>
              <a:rPr lang="ru-RU" b="1" dirty="0" err="1" smtClean="0">
                <a:solidFill>
                  <a:srgbClr val="002060"/>
                </a:solidFill>
              </a:rPr>
              <a:t>via</a:t>
            </a:r>
            <a:r>
              <a:rPr lang="ru-RU" b="1" dirty="0" smtClean="0">
                <a:solidFill>
                  <a:srgbClr val="002060"/>
                </a:solidFill>
              </a:rPr>
              <a:t>) называются только самые широкие, от 4,8 до 6,5 метра, где могут разъехаться, не соприкасаясь, две повозки. Поразительно, что в центре Рима таких всего две. Остальная часть столицы империи покрыта сетью улочек (</a:t>
            </a:r>
            <a:r>
              <a:rPr lang="ru-RU" b="1" dirty="0" err="1" smtClean="0">
                <a:solidFill>
                  <a:srgbClr val="002060"/>
                </a:solidFill>
              </a:rPr>
              <a:t>vici</a:t>
            </a:r>
            <a:r>
              <a:rPr lang="ru-RU" b="1" dirty="0" smtClean="0">
                <a:solidFill>
                  <a:srgbClr val="002060"/>
                </a:solidFill>
              </a:rPr>
              <a:t>), еще более узких проулков (</a:t>
            </a:r>
            <a:r>
              <a:rPr lang="ru-RU" b="1" dirty="0" err="1" smtClean="0">
                <a:solidFill>
                  <a:srgbClr val="002060"/>
                </a:solidFill>
              </a:rPr>
              <a:t>angiportus</a:t>
            </a:r>
            <a:r>
              <a:rPr lang="ru-RU" b="1" dirty="0" smtClean="0">
                <a:solidFill>
                  <a:srgbClr val="002060"/>
                </a:solidFill>
              </a:rPr>
              <a:t>) и переплетением настоящих городских "тропок" (</a:t>
            </a:r>
            <a:r>
              <a:rPr lang="ru-RU" b="1" dirty="0" err="1" smtClean="0">
                <a:solidFill>
                  <a:srgbClr val="002060"/>
                </a:solidFill>
              </a:rPr>
              <a:t>semitae</a:t>
            </a:r>
            <a:r>
              <a:rPr lang="ru-RU" b="1" dirty="0" smtClean="0">
                <a:solidFill>
                  <a:srgbClr val="002060"/>
                </a:solidFill>
              </a:rPr>
              <a:t>). Древние повествуют с долей иронии, что жильцы домов напротив вполне могут здороваться за руку через окно…</a:t>
            </a:r>
            <a:endParaRPr lang="ru-RU" b="1" dirty="0">
              <a:solidFill>
                <a:srgbClr val="002060"/>
              </a:solidFill>
            </a:endParaRPr>
          </a:p>
        </p:txBody>
      </p:sp>
      <p:pic>
        <p:nvPicPr>
          <p:cNvPr id="53251" name="Picture 2" descr="http://zaborstroyspb.ru/images/statyi/istorija_zaborov_7.jpg"/>
          <p:cNvPicPr>
            <a:picLocks noChangeAspect="1" noChangeArrowheads="1"/>
          </p:cNvPicPr>
          <p:nvPr/>
        </p:nvPicPr>
        <p:blipFill>
          <a:blip r:embed="rId2"/>
          <a:srcRect/>
          <a:stretch>
            <a:fillRect/>
          </a:stretch>
        </p:blipFill>
        <p:spPr bwMode="auto">
          <a:xfrm>
            <a:off x="1500188" y="857250"/>
            <a:ext cx="61912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3" y="285750"/>
            <a:ext cx="4014787" cy="6572250"/>
          </a:xfrm>
        </p:spPr>
        <p:txBody>
          <a:bodyPr rtlCol="0">
            <a:normAutofit fontScale="55000" lnSpcReduction="20000"/>
          </a:bodyPr>
          <a:lstStyle/>
          <a:p>
            <a:pPr fontAlgn="auto">
              <a:spcAft>
                <a:spcPts val="0"/>
              </a:spcAft>
              <a:buFont typeface="Arial" pitchFamily="34" charset="0"/>
              <a:buChar char="•"/>
              <a:defRPr/>
            </a:pPr>
            <a:r>
              <a:rPr lang="ru-RU" b="1" dirty="0" smtClean="0">
                <a:solidFill>
                  <a:srgbClr val="002060"/>
                </a:solidFill>
              </a:rPr>
              <a:t>Извилистые улицы и близко стоящие здания облегчают путь пожарам, с большой быстротой охватывающим одно строение за другим.</a:t>
            </a:r>
          </a:p>
          <a:p>
            <a:pPr fontAlgn="auto">
              <a:spcAft>
                <a:spcPts val="0"/>
              </a:spcAft>
              <a:buFont typeface="Arial" pitchFamily="34" charset="0"/>
              <a:buChar char="•"/>
              <a:defRPr/>
            </a:pPr>
            <a:r>
              <a:rPr lang="ru-RU" b="1" dirty="0" smtClean="0">
                <a:solidFill>
                  <a:srgbClr val="002060"/>
                </a:solidFill>
              </a:rPr>
              <a:t>При восстановлении Рима после опустошительного пожара 64 года нашей эры Нерон сделал попытку изменить планировку города. Чтобы воспрепятствовать распространению огня, он расширил улицы, увеличил расстояние между зданиями, создал крытые портики, чтобы отряды пожарных могли перемещаться с большей безопасностью…</a:t>
            </a:r>
          </a:p>
          <a:p>
            <a:pPr fontAlgn="auto">
              <a:spcAft>
                <a:spcPts val="0"/>
              </a:spcAft>
              <a:buFont typeface="Arial" pitchFamily="34" charset="0"/>
              <a:buChar char="•"/>
              <a:defRPr/>
            </a:pPr>
            <a:r>
              <a:rPr lang="ru-RU" b="1" dirty="0" smtClean="0">
                <a:solidFill>
                  <a:srgbClr val="002060"/>
                </a:solidFill>
              </a:rPr>
              <a:t>И тогда многие улицы опять залил солнечный свет, прежде заслонявшийся стоявшими вплотную зданиями. Но положение исправилось лишь частично. Вскоре во многих кварталах бесчестные дельцы вновь стали беспорядочно застраивать улицы, и за сорок лет все вернулось на круги своя.</a:t>
            </a:r>
          </a:p>
          <a:p>
            <a:pPr fontAlgn="auto">
              <a:spcAft>
                <a:spcPts val="0"/>
              </a:spcAft>
              <a:buFont typeface="Arial" pitchFamily="34" charset="0"/>
              <a:buNone/>
              <a:defRPr/>
            </a:pPr>
            <a:endParaRPr lang="ru-RU" dirty="0"/>
          </a:p>
        </p:txBody>
      </p:sp>
      <p:pic>
        <p:nvPicPr>
          <p:cNvPr id="54274" name="Picture 2" descr="http://f.mypage.ru/615671efad68ed4ac9073122d7a21d94_1bd2cd6219e79dfe7496a0b979c228fe.jpg"/>
          <p:cNvPicPr>
            <a:picLocks noChangeAspect="1" noChangeArrowheads="1"/>
          </p:cNvPicPr>
          <p:nvPr/>
        </p:nvPicPr>
        <p:blipFill>
          <a:blip r:embed="rId2"/>
          <a:srcRect/>
          <a:stretch>
            <a:fillRect/>
          </a:stretch>
        </p:blipFill>
        <p:spPr bwMode="auto">
          <a:xfrm>
            <a:off x="0" y="0"/>
            <a:ext cx="4857750" cy="3489325"/>
          </a:xfrm>
          <a:prstGeom prst="rect">
            <a:avLst/>
          </a:prstGeom>
          <a:noFill/>
          <a:ln w="9525">
            <a:noFill/>
            <a:miter lim="800000"/>
            <a:headEnd/>
            <a:tailEnd/>
          </a:ln>
        </p:spPr>
      </p:pic>
      <p:pic>
        <p:nvPicPr>
          <p:cNvPr id="54275" name="Picture 4" descr="http://vestnikk.ru/uploads/posts/2012-04/1334833809_museum_of_london_1666_gt_fire_0.jpg"/>
          <p:cNvPicPr>
            <a:picLocks noChangeAspect="1" noChangeArrowheads="1"/>
          </p:cNvPicPr>
          <p:nvPr/>
        </p:nvPicPr>
        <p:blipFill>
          <a:blip r:embed="rId3"/>
          <a:srcRect/>
          <a:stretch>
            <a:fillRect/>
          </a:stretch>
        </p:blipFill>
        <p:spPr bwMode="auto">
          <a:xfrm>
            <a:off x="0" y="3571875"/>
            <a:ext cx="4872038"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9:20. Лавки и мастерские</a:t>
            </a:r>
            <a:br>
              <a:rPr lang="ru-RU" b="1" dirty="0" smtClean="0">
                <a:solidFill>
                  <a:srgbClr val="002060"/>
                </a:solidFill>
              </a:rPr>
            </a:br>
            <a:endParaRPr lang="ru-RU" dirty="0">
              <a:solidFill>
                <a:srgbClr val="002060"/>
              </a:solidFill>
            </a:endParaRPr>
          </a:p>
        </p:txBody>
      </p:sp>
      <p:pic>
        <p:nvPicPr>
          <p:cNvPr id="55298" name="Picture 1" descr="D:\педсовет\cardo1-600x350.jpg"/>
          <p:cNvPicPr>
            <a:picLocks noChangeAspect="1" noChangeArrowheads="1"/>
          </p:cNvPicPr>
          <p:nvPr/>
        </p:nvPicPr>
        <p:blipFill>
          <a:blip r:embed="rId2"/>
          <a:srcRect/>
          <a:stretch>
            <a:fillRect/>
          </a:stretch>
        </p:blipFill>
        <p:spPr bwMode="auto">
          <a:xfrm>
            <a:off x="285750" y="1285875"/>
            <a:ext cx="8429625"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8229600" cy="1571625"/>
          </a:xfrm>
        </p:spPr>
        <p:txBody>
          <a:bodyPr rtlCol="0">
            <a:normAutofit fontScale="90000"/>
          </a:bodyPr>
          <a:lstStyle/>
          <a:p>
            <a:pPr fontAlgn="auto">
              <a:spcAft>
                <a:spcPts val="0"/>
              </a:spcAft>
              <a:defRPr/>
            </a:pPr>
            <a:r>
              <a:rPr lang="ru-RU" b="1" dirty="0" smtClean="0">
                <a:solidFill>
                  <a:srgbClr val="002060"/>
                </a:solidFill>
              </a:rPr>
              <a:t/>
            </a:r>
            <a:br>
              <a:rPr lang="ru-RU" b="1" dirty="0" smtClean="0">
                <a:solidFill>
                  <a:srgbClr val="002060"/>
                </a:solidFill>
              </a:rPr>
            </a:br>
            <a:r>
              <a:rPr lang="ru-RU" b="1" dirty="0" smtClean="0">
                <a:solidFill>
                  <a:srgbClr val="002060"/>
                </a:solidFill>
              </a:rPr>
              <a:t>Парфюмерия в Древнем Риме</a:t>
            </a:r>
            <a:br>
              <a:rPr lang="ru-RU" b="1" dirty="0" smtClean="0">
                <a:solidFill>
                  <a:srgbClr val="002060"/>
                </a:solidFill>
              </a:rPr>
            </a:br>
            <a:r>
              <a:rPr lang="ru-RU" dirty="0" smtClean="0"/>
              <a:t/>
            </a:r>
            <a:br>
              <a:rPr lang="ru-RU" dirty="0" smtClean="0"/>
            </a:br>
            <a:endParaRPr lang="ru-RU" dirty="0"/>
          </a:p>
        </p:txBody>
      </p:sp>
      <p:sp>
        <p:nvSpPr>
          <p:cNvPr id="3" name="Содержимое 2"/>
          <p:cNvSpPr>
            <a:spLocks noGrp="1"/>
          </p:cNvSpPr>
          <p:nvPr>
            <p:ph idx="1"/>
          </p:nvPr>
        </p:nvSpPr>
        <p:spPr>
          <a:xfrm>
            <a:off x="457200" y="3857625"/>
            <a:ext cx="8229600" cy="2286000"/>
          </a:xfrm>
        </p:spPr>
        <p:txBody>
          <a:bodyPr rtlCol="0">
            <a:normAutofit fontScale="70000" lnSpcReduction="20000"/>
          </a:bodyPr>
          <a:lstStyle/>
          <a:p>
            <a:pPr fontAlgn="auto">
              <a:spcAft>
                <a:spcPts val="0"/>
              </a:spcAft>
              <a:buFont typeface="Arial" pitchFamily="34" charset="0"/>
              <a:buNone/>
              <a:defRPr/>
            </a:pPr>
            <a:r>
              <a:rPr lang="ru-RU" b="1" dirty="0" smtClean="0">
                <a:solidFill>
                  <a:srgbClr val="002060"/>
                </a:solidFill>
              </a:rPr>
              <a:t>     Древнеримская парфюмерия не сильно отличалась от древнегреческой. Римляне переняли у греков большинство технологий изготовления ароматов, как и некоторые традиции: парфюмерия активно использовалась в религиозных и погребальных ритуалах, в ежедневных гигиенических процедурах. Но, конечно, римляне внесли в искусство парфюмерии и свою лепту. </a:t>
            </a:r>
            <a:endParaRPr lang="ru-RU" b="1" dirty="0">
              <a:solidFill>
                <a:srgbClr val="002060"/>
              </a:solidFill>
            </a:endParaRPr>
          </a:p>
        </p:txBody>
      </p:sp>
      <p:pic>
        <p:nvPicPr>
          <p:cNvPr id="56323" name="Содержимое 3" descr="2.jpg"/>
          <p:cNvPicPr>
            <a:picLocks noChangeAspect="1"/>
          </p:cNvPicPr>
          <p:nvPr/>
        </p:nvPicPr>
        <p:blipFill>
          <a:blip r:embed="rId2"/>
          <a:srcRect/>
          <a:stretch>
            <a:fillRect/>
          </a:stretch>
        </p:blipFill>
        <p:spPr bwMode="auto">
          <a:xfrm>
            <a:off x="357188" y="1357313"/>
            <a:ext cx="8456612"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0" y="357188"/>
            <a:ext cx="4429125" cy="5768975"/>
          </a:xfrm>
        </p:spPr>
        <p:txBody>
          <a:bodyPr>
            <a:normAutofit/>
          </a:bodyPr>
          <a:lstStyle/>
          <a:p>
            <a:pPr>
              <a:lnSpc>
                <a:spcPct val="90000"/>
              </a:lnSpc>
              <a:buFont typeface="Arial" charset="0"/>
              <a:buNone/>
            </a:pPr>
            <a:r>
              <a:rPr lang="ru-RU" sz="2700" b="1" smtClean="0">
                <a:solidFill>
                  <a:srgbClr val="002060"/>
                </a:solidFill>
                <a:ea typeface="FreesiaUPC"/>
                <a:cs typeface="FreesiaUPC"/>
              </a:rPr>
              <a:t>     Римляне душились все – от мала до велика. Использовали ароматы и в светской жизни, особенно любили розу, ладан, бензойную смолу, мускус, да и прочие душистые вещества. Благоухало всё вокруг – не только тело и одежда, волосы и обувь, но и в комнатах сжигался ладан, а в пище употреблялись ароматные специи</a:t>
            </a:r>
            <a:r>
              <a:rPr lang="ru-RU" sz="2700" b="1" smtClean="0">
                <a:solidFill>
                  <a:srgbClr val="002060"/>
                </a:solidFill>
              </a:rPr>
              <a:t>.</a:t>
            </a:r>
          </a:p>
          <a:p>
            <a:pPr>
              <a:lnSpc>
                <a:spcPct val="90000"/>
              </a:lnSpc>
              <a:buFont typeface="Arial" charset="0"/>
              <a:buNone/>
            </a:pPr>
            <a:endParaRPr lang="ru-RU" sz="2700" smtClean="0"/>
          </a:p>
        </p:txBody>
      </p:sp>
      <p:pic>
        <p:nvPicPr>
          <p:cNvPr id="4" name="Содержимое 6" descr="1.jpg"/>
          <p:cNvPicPr>
            <a:picLocks noChangeAspect="1"/>
          </p:cNvPicPr>
          <p:nvPr/>
        </p:nvPicPr>
        <p:blipFill>
          <a:blip r:embed="rId2" cstate="print"/>
          <a:stretch>
            <a:fillRect/>
          </a:stretch>
        </p:blipFill>
        <p:spPr>
          <a:xfrm>
            <a:off x="0" y="1928802"/>
            <a:ext cx="4307741" cy="3286148"/>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0800" dist="38100" dir="18900000" algn="bl" rotWithShape="0">
              <a:prstClr val="black">
                <a:alpha val="40000"/>
              </a:prstClr>
            </a:outerShdw>
          </a:effectLst>
          <a:scene3d>
            <a:camera prst="perspectiveLef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uk-UA" b="1" dirty="0" err="1" smtClean="0">
                <a:solidFill>
                  <a:srgbClr val="002060"/>
                </a:solidFill>
                <a:effectLst>
                  <a:outerShdw blurRad="38100" dist="38100" dir="2700000" algn="tl">
                    <a:srgbClr val="000000">
                      <a:alpha val="43137"/>
                    </a:srgbClr>
                  </a:outerShdw>
                </a:effectLst>
              </a:rPr>
              <a:t>Целебная</a:t>
            </a:r>
            <a:r>
              <a:rPr lang="uk-UA" b="1" dirty="0" smtClean="0">
                <a:solidFill>
                  <a:srgbClr val="002060"/>
                </a:solidFill>
                <a:effectLst>
                  <a:outerShdw blurRad="38100" dist="38100" dir="2700000" algn="tl">
                    <a:srgbClr val="000000">
                      <a:alpha val="43137"/>
                    </a:srgbClr>
                  </a:outerShdw>
                </a:effectLst>
              </a:rPr>
              <a:t> сила </a:t>
            </a:r>
            <a:r>
              <a:rPr lang="uk-UA" b="1" dirty="0" err="1" smtClean="0">
                <a:solidFill>
                  <a:srgbClr val="002060"/>
                </a:solidFill>
                <a:effectLst>
                  <a:outerShdw blurRad="38100" dist="38100" dir="2700000" algn="tl">
                    <a:srgbClr val="000000">
                      <a:alpha val="43137"/>
                    </a:srgbClr>
                  </a:outerShdw>
                </a:effectLst>
              </a:rPr>
              <a:t>запахов</a:t>
            </a:r>
            <a:endParaRPr lang="ru-RU" dirty="0">
              <a:solidFill>
                <a:srgbClr val="002060"/>
              </a:solidFill>
            </a:endParaRPr>
          </a:p>
        </p:txBody>
      </p:sp>
      <p:sp>
        <p:nvSpPr>
          <p:cNvPr id="3" name="Содержимое 2"/>
          <p:cNvSpPr>
            <a:spLocks noGrp="1"/>
          </p:cNvSpPr>
          <p:nvPr>
            <p:ph idx="1"/>
          </p:nvPr>
        </p:nvSpPr>
        <p:spPr>
          <a:xfrm>
            <a:off x="457200" y="1600200"/>
            <a:ext cx="4186238" cy="4525963"/>
          </a:xfrm>
        </p:spPr>
        <p:txBody>
          <a:bodyPr rtlCol="0">
            <a:normAutofit fontScale="70000" lnSpcReduction="20000"/>
          </a:bodyPr>
          <a:lstStyle/>
          <a:p>
            <a:pPr fontAlgn="auto">
              <a:spcAft>
                <a:spcPts val="0"/>
              </a:spcAft>
              <a:buFont typeface="Arial" pitchFamily="34" charset="0"/>
              <a:buNone/>
              <a:defRPr/>
            </a:pPr>
            <a:r>
              <a:rPr lang="ru-RU" b="1" dirty="0" smtClean="0">
                <a:solidFill>
                  <a:srgbClr val="002060"/>
                </a:solidFill>
              </a:rPr>
              <a:t>     В Древнем Риме запахам придавалась целебная сила. Одни запахи излечивали головные боли, другие – бессонницу, третьи – успокаивали нервы… По сути, именно тогда зародилось искусство </a:t>
            </a:r>
            <a:r>
              <a:rPr lang="ru-RU" b="1" dirty="0" err="1" smtClean="0">
                <a:solidFill>
                  <a:srgbClr val="002060"/>
                </a:solidFill>
              </a:rPr>
              <a:t>ароматерапии</a:t>
            </a:r>
            <a:r>
              <a:rPr lang="ru-RU" b="1" dirty="0" smtClean="0">
                <a:solidFill>
                  <a:srgbClr val="002060"/>
                </a:solidFill>
              </a:rPr>
              <a:t>, ставшее так популярным у современных людей. Интересно, что в Древнем Риме профессия парфюмера была схожа с профессией врача, так как изготовление ароматов было тесно связано с медициной</a:t>
            </a:r>
            <a:r>
              <a:rPr lang="ru-RU" b="1" dirty="0" smtClean="0">
                <a:solidFill>
                  <a:srgbClr val="002060"/>
                </a:solidFill>
                <a:latin typeface="Comic Sans MS" pitchFamily="66" charset="0"/>
              </a:rPr>
              <a:t>.</a:t>
            </a:r>
            <a:endParaRPr lang="ru-RU" b="1" dirty="0">
              <a:solidFill>
                <a:srgbClr val="002060"/>
              </a:solidFill>
            </a:endParaRPr>
          </a:p>
        </p:txBody>
      </p:sp>
      <p:pic>
        <p:nvPicPr>
          <p:cNvPr id="58371" name="Содержимое 5" descr="3.jpg"/>
          <p:cNvPicPr>
            <a:picLocks noChangeAspect="1"/>
          </p:cNvPicPr>
          <p:nvPr/>
        </p:nvPicPr>
        <p:blipFill>
          <a:blip r:embed="rId2"/>
          <a:srcRect/>
          <a:stretch>
            <a:fillRect/>
          </a:stretch>
        </p:blipFill>
        <p:spPr bwMode="auto">
          <a:xfrm>
            <a:off x="5500688" y="1428750"/>
            <a:ext cx="3286125"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642938"/>
            <a:ext cx="4257675" cy="5715000"/>
          </a:xfrm>
        </p:spPr>
        <p:txBody>
          <a:bodyPr rtlCol="0">
            <a:normAutofit fontScale="70000" lnSpcReduction="20000"/>
          </a:bodyPr>
          <a:lstStyle/>
          <a:p>
            <a:pPr fontAlgn="auto">
              <a:spcAft>
                <a:spcPts val="0"/>
              </a:spcAft>
              <a:buFont typeface="Arial" pitchFamily="34" charset="0"/>
              <a:buNone/>
              <a:defRPr/>
            </a:pPr>
            <a:r>
              <a:rPr lang="ru-RU" dirty="0" smtClean="0">
                <a:latin typeface="Comic Sans MS" pitchFamily="66" charset="0"/>
              </a:rPr>
              <a:t>    </a:t>
            </a:r>
          </a:p>
          <a:p>
            <a:pPr fontAlgn="auto">
              <a:spcAft>
                <a:spcPts val="0"/>
              </a:spcAft>
              <a:buFont typeface="Arial" pitchFamily="34" charset="0"/>
              <a:buNone/>
              <a:defRPr/>
            </a:pPr>
            <a:endParaRPr lang="ru-RU" b="1" dirty="0" smtClean="0">
              <a:solidFill>
                <a:srgbClr val="002060"/>
              </a:solidFill>
              <a:latin typeface="Comic Sans MS" pitchFamily="66" charset="0"/>
            </a:endParaRPr>
          </a:p>
          <a:p>
            <a:pPr fontAlgn="auto">
              <a:spcAft>
                <a:spcPts val="0"/>
              </a:spcAft>
              <a:buFont typeface="Arial" pitchFamily="34" charset="0"/>
              <a:buNone/>
              <a:defRPr/>
            </a:pPr>
            <a:r>
              <a:rPr lang="ru-RU" b="1" dirty="0" smtClean="0">
                <a:solidFill>
                  <a:srgbClr val="002060"/>
                </a:solidFill>
                <a:latin typeface="Comic Sans MS" pitchFamily="66" charset="0"/>
              </a:rPr>
              <a:t>   </a:t>
            </a:r>
            <a:r>
              <a:rPr lang="ru-RU" b="1" dirty="0" smtClean="0">
                <a:solidFill>
                  <a:srgbClr val="002060"/>
                </a:solidFill>
              </a:rPr>
              <a:t>Но одним из самых существенных достижений римлян является использование для хранения духов флаконов из стекла. Технику выдувания стекла они переняли у сирийцев. Флаконы делали разнообразной формы. Они были похожи на колбочки, вазы, капельки воды, бутоны цветов… Некоторые из них расписывались или изготовлялись из цветного стекла.</a:t>
            </a:r>
            <a:endParaRPr lang="ru-RU" b="1" dirty="0">
              <a:solidFill>
                <a:srgbClr val="002060"/>
              </a:solidFill>
            </a:endParaRPr>
          </a:p>
        </p:txBody>
      </p:sp>
      <p:pic>
        <p:nvPicPr>
          <p:cNvPr id="59394" name="Содержимое 4" descr="4.jpg"/>
          <p:cNvPicPr>
            <a:picLocks noChangeAspect="1"/>
          </p:cNvPicPr>
          <p:nvPr/>
        </p:nvPicPr>
        <p:blipFill>
          <a:blip r:embed="rId2"/>
          <a:srcRect/>
          <a:stretch>
            <a:fillRect/>
          </a:stretch>
        </p:blipFill>
        <p:spPr bwMode="auto">
          <a:xfrm>
            <a:off x="214313" y="214313"/>
            <a:ext cx="2706687" cy="3228975"/>
          </a:xfrm>
          <a:prstGeom prst="rect">
            <a:avLst/>
          </a:prstGeom>
          <a:noFill/>
          <a:ln w="9525">
            <a:noFill/>
            <a:miter lim="800000"/>
            <a:headEnd/>
            <a:tailEnd/>
          </a:ln>
        </p:spPr>
      </p:pic>
      <p:pic>
        <p:nvPicPr>
          <p:cNvPr id="5" name="Содержимое 5" descr="5.jpg"/>
          <p:cNvPicPr>
            <a:picLocks noChangeAspect="1"/>
          </p:cNvPicPr>
          <p:nvPr/>
        </p:nvPicPr>
        <p:blipFill>
          <a:blip r:embed="rId3" cstate="print"/>
          <a:stretch>
            <a:fillRect/>
          </a:stretch>
        </p:blipFill>
        <p:spPr>
          <a:xfrm>
            <a:off x="1564362" y="3545652"/>
            <a:ext cx="2890963" cy="2890963"/>
          </a:xfrm>
          <a:prstGeom prst="rect">
            <a:avLst/>
          </a:prstGeom>
          <a:scene3d>
            <a:camera prst="orthographicFront"/>
            <a:lightRig rig="threePt" dir="t"/>
          </a:scene3d>
          <a:sp3d>
            <a:bevelT prst="relaxedInset"/>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500063"/>
            <a:ext cx="4286250" cy="5597525"/>
          </a:xfrm>
        </p:spPr>
        <p:txBody>
          <a:bodyPr rtlCol="0">
            <a:normAutofit fontScale="70000" lnSpcReduction="20000"/>
          </a:bodyPr>
          <a:lstStyle/>
          <a:p>
            <a:pPr fontAlgn="auto">
              <a:spcAft>
                <a:spcPts val="0"/>
              </a:spcAft>
              <a:buFont typeface="Arial" pitchFamily="34" charset="0"/>
              <a:buNone/>
              <a:defRPr/>
            </a:pPr>
            <a:r>
              <a:rPr lang="ru-RU" b="1" dirty="0" smtClean="0">
                <a:solidFill>
                  <a:srgbClr val="002060"/>
                </a:solidFill>
              </a:rPr>
              <a:t>     </a:t>
            </a:r>
          </a:p>
          <a:p>
            <a:pPr fontAlgn="auto">
              <a:spcAft>
                <a:spcPts val="0"/>
              </a:spcAft>
              <a:buFont typeface="Arial" pitchFamily="34" charset="0"/>
              <a:buNone/>
              <a:defRPr/>
            </a:pPr>
            <a:r>
              <a:rPr lang="ru-RU" b="1" dirty="0" smtClean="0">
                <a:solidFill>
                  <a:srgbClr val="002060"/>
                </a:solidFill>
              </a:rPr>
              <a:t>     В 2003 году при раскопках на Кипре были обнаружены остатки духов, по которым современные ученые и парфюмеры смогли восстановить античные запахи. Ингредиентами древних ароматов были разнообразные травы и специи: миндаль,  кориандр, смола хвойных деревьев, бергамот – но почти не было цветов. Духи производились методом длительного погружения компонентов в воду или масло.</a:t>
            </a:r>
          </a:p>
          <a:p>
            <a:pPr fontAlgn="auto">
              <a:spcAft>
                <a:spcPts val="0"/>
              </a:spcAft>
              <a:buFont typeface="Arial" pitchFamily="34" charset="0"/>
              <a:buNone/>
              <a:defRPr/>
            </a:pPr>
            <a:endParaRPr lang="ru-RU" dirty="0"/>
          </a:p>
        </p:txBody>
      </p:sp>
      <p:pic>
        <p:nvPicPr>
          <p:cNvPr id="60418" name="Picture 2" descr="Картинки по запросу цветное стекло в древнем риме"/>
          <p:cNvPicPr>
            <a:picLocks noChangeAspect="1" noChangeArrowheads="1"/>
          </p:cNvPicPr>
          <p:nvPr/>
        </p:nvPicPr>
        <p:blipFill>
          <a:blip r:embed="rId2"/>
          <a:srcRect/>
          <a:stretch>
            <a:fillRect/>
          </a:stretch>
        </p:blipFill>
        <p:spPr bwMode="auto">
          <a:xfrm>
            <a:off x="4643438" y="357188"/>
            <a:ext cx="4214812" cy="614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9:40. Встреча с божеством</a:t>
            </a:r>
            <a:r>
              <a:rPr lang="ru-RU" b="1" dirty="0" smtClean="0"/>
              <a:t/>
            </a:r>
            <a:br>
              <a:rPr lang="ru-RU" b="1" dirty="0" smtClean="0"/>
            </a:br>
            <a:endParaRPr lang="ru-RU" dirty="0"/>
          </a:p>
        </p:txBody>
      </p:sp>
      <p:sp>
        <p:nvSpPr>
          <p:cNvPr id="61442" name="Содержимое 2"/>
          <p:cNvSpPr>
            <a:spLocks noGrp="1"/>
          </p:cNvSpPr>
          <p:nvPr>
            <p:ph idx="1"/>
          </p:nvPr>
        </p:nvSpPr>
        <p:spPr>
          <a:xfrm>
            <a:off x="214313" y="928688"/>
            <a:ext cx="8643937" cy="5715000"/>
          </a:xfrm>
        </p:spPr>
        <p:txBody>
          <a:bodyPr/>
          <a:lstStyle/>
          <a:p>
            <a:r>
              <a:rPr lang="ru-RU" sz="1600" b="1" smtClean="0">
                <a:solidFill>
                  <a:srgbClr val="002060"/>
                </a:solidFill>
              </a:rPr>
              <a:t>От имени Ianus (Янус) происходит название месяца: январь… Именно так, ведь январь — месяц, когда один год за плечами, а другой впереди. Вот почему он был посвящен двуликому богу, Янусу.</a:t>
            </a:r>
          </a:p>
          <a:p>
            <a:r>
              <a:rPr lang="ru-RU" sz="1600" b="1" smtClean="0">
                <a:solidFill>
                  <a:srgbClr val="002060"/>
                </a:solidFill>
              </a:rPr>
              <a:t>В этой связи любопытно будет отметить, что все названия месяцев, которыми мы пользуемся, — римского происхождения. Вот их значение.</a:t>
            </a:r>
            <a:br>
              <a:rPr lang="ru-RU" sz="1600" b="1" smtClean="0">
                <a:solidFill>
                  <a:srgbClr val="002060"/>
                </a:solidFill>
              </a:rPr>
            </a:br>
            <a:r>
              <a:rPr lang="ru-RU" sz="1600" b="1" smtClean="0">
                <a:solidFill>
                  <a:srgbClr val="002060"/>
                </a:solidFill>
              </a:rPr>
              <a:t>Январь (по-латыни Ianuarius) — месяц Януса.</a:t>
            </a:r>
          </a:p>
        </p:txBody>
      </p:sp>
      <p:sp>
        <p:nvSpPr>
          <p:cNvPr id="61443" name="AutoShape 2" descr="data:image/jpeg;base64,/9j/4AAQSkZJRgABAQAAAQABAAD/2wCEAAkGBxITEhIUEhQVFBUUFBQUFRQVFBQUEhQUFBQWFhUUFRQYHCggGBolHBQVITEhJSkrLi4uFx8zODMsNygtLisBCgoKDg0OFxAQGiwcHBwsLCwsLCwsLCwsLCwsLCwsLCwsLCwsLCwsLCwsLCwsLCwsLCw3LCw3LCwsLCs3KywsK//AABEIALkBEQMBIgACEQEDEQH/xAAcAAABBQEBAQAAAAAAAAAAAAADAAECBAUGBwj/xABDEAACAQIEAwYDBQUFBwUAAAABAgADEQQSITEFQVEGEyJhcYEykaEHFEKxwSMz0eHwYnKCkrJTVHOTotPxFRYkRFL/xAAYAQADAQEAAAAAAAAAAAAAAAAAAQIDBP/EACARAQEBAQADAAMAAwAAAAAAAAABEQISITEDQVEiMnH/2gAMAwEAAhEDEQA/APIVo+smKYkmPSQEioRZIN4cNB1o4aCwjtBCOTKUYmK8aKAIy9hFFpRAmglOwk9fCpVBaMlbrIs8dBISsva0pDeHeVyYQL2GfzhcQ4PnM4GR7yLw96Vi33okDK4Ml3mkfiImr6y2r6TOvDLUMV5FWXUSswi7yLNDMGJ30lVheFZyYwMuDEVWDqmHvK9UGOGheSV5CPKPBDUg2aKRMJBIkr2kg8EJMR2CxYCAwVSmRHFWOKskvYVjGlrLFHp7TRmhAI2SRpBWkDDXgSZUNGMTJFYgkZ6jFCZJEiA1PD076ywahgqTWERaTUkRC0oHNGzRBZZxBEwV45hIabNIxLJBCYyplhEpQtKhbeWEtIvX8TqoacHeXbgwFVRyinRyhAx2k6aiJhHpgx8sdlkA0oCWiuJEPK7sY5CxKqYOPFKXEbxoiIryjPHkSYoBIRxIgSQiqaNmMeCzRSQtU5MwQaSFM7yKQNSQWO28bNKhniBkS0bNHgEZoImKK0AdDCyCLCERUIR7SSrJGBB2kkTrNbgHZ7E4xsmFpNUIIDNoKaX5u50Hpv5T1Hgf2IU7BsbiWdudOh4EHkXbVvYCH08eOHKvSNSxGY2QM56KpY/IT6V4V9mvCcObrhUdutYtW+jkgfKdRRpU0HhRFsPwqB6bCGDxfL+F7KcUrKGp4KuVOxK5L+zEH3l5fs143/uZ/wCfh/8AuT6W7yQWr4iOY/oQyHkfNNf7NeNL/wDUJ/u1aLfk95nYnshxSmCamCxAA3shb/TefUzEnXodv5yCYi40N/K+38I8gyPkYtlbK4ZG6MCp+R1llFE+qMXhKVcZa1GnVU7ipTRx6agzkeNfZTw2vc01bCv1otZL/wDCa6/ICReSvL5/r9RK153Pa/7NMdgw1RbYmgNS9MEVEHV6W9vMX9pw6KDtCERMGywrLBMZcNG0e0cCPDSQIkSsJaPlj0wYoYpIFI9GmEUUV4gUUV4oBdp2l+s6hJmURrJ4h5l1ztJXMVogY80MssYqI4aNCUEIlkjHQQ0Jqse0SmPJJFRNns12bq46utCncD4qj2uKdMHxN68gOZ95l0QLz0vslgy2DWlRYI+IqmpXfY90pyU6dxrlBVmtzLRfaI9L4RiMDgqS4WgyqtIagaksd2dhuxM0MJxZao/Zm/K4uQDuddtp5xiuH4eg4zOe6UqapJyl7bKLfCpM6Gh23w6C5ApU0XcABbcsqiW0nt2FfFEK5AvksdBrbQketrmEaqCVtrdcw6EDoefKZPDMY3d03qDK1epc0zuAwZghHUKAD5ySvTo4gUCtlqKaiHMbGxCuuUnQi41A1BiPGuWOmmtr+tpBqtrXHxH+czsVivuzUVJJpVDkDO1yj7quY7gi+p6SdXiShgrnLdrK2nxDW3yN/S8BjRL+0g9MEab8j/X5QFHFh86/iF1YX5/wgsLjkdbIb7geo5esCwagTlGbwnY66XGml+RkKxF8hdgTcjxAZh5aSFDGBlB58xbYjf8AWYnG8dehTdPiNQENuQQ3iA9r38oWiR0FMkE+It1VraeasB+c8y+0/wCz6m1N8ZgaYSogL1qKDwVU3Z0UaBxvYb6851mN7VUadbDoTrX7wA8v2a5tfLQy1wbiIZQ6m4GcG/IByLH5Wi9Cz+vmLvQwgWGs6b7QMBTo8TxiUhlp51dVGw72mlQgeV3M5xhHKzpLHKxlEKIFqKWkqj9JEiRtAzgxFZJRE0C1DJE1KSQSbQMHu4oS0aPQVMyLSVpBmiBwsYmQLRgY8NMLJ3EGNYRUhSK0mFiUSxToybcLVcQyUbyb0YwJEnStQdLT1D7P6g+5K1vFdh7KxH8Z5qw0nqXZ/BdzgcOpuGK5z/jJa3yIj5+nFbtLUV9WF10JABNiNjYbzb7MdlqCpTq12R6pYPTp1quSmlvhsv4253bysOcw8TUsbnr+sxT2vxSu1LwsCcuV0WpTDb3yMCB6x9Y05r1DhmYV1fE1aYfxinTpuHRAxGZ2PNzYe1/OE43QetjcKwNkoU6pZxsWZksvyU/ScT2fwPEMWxIqrQpKdciqiHqMiAAesHxHtPiXcrQJ/aOaYUAXFibZeh8/OTq916N2kwf3rCNRBsxZGVl3VkcG49r/ADlPi3BzWpZLnMO5Ia5uDSJuxPoSPecv2a47XIq/eH7sZgoS+q5TlIL7nxHmZv8AEuLd3TLkkogJYeAAeZBK5ttr+0NUNQBFcuCfEUXU6EKrAk/9OvlA8Owy1qlepRq1KD97UFlytTqa3D9240N76ra/O+857/3I2KBKkYakRdqj+KvUtstOkNFG/lC8O4mAVSn+EaW0dyOZQfD53i8jxbq8Xq4Xu8RUfvaTsFcqpDKSpsXW52KsLg8/KPjnNdalOg47uswq0nILBHDDvaRGnI3Hk3lBcNTImRjmJCEk6+IVS7N9Y2ApHD1q2Qjuns6DkrMbkAciCanswHKILS9kqTCk1Ul6tP4anw28go5abS/iqT0addkIKmm7kbZSFuxv52J9TCYHEltJV7WhlwGNIvcYepb/ACm5+V5WJtrxDi2POIrVK7/FUIP+FVCqPkolHIILNoIwaORzp5BGeDNSRDSsGJxysZTETAJB4zNeRMgIGLTeSJvBLDQKo2ijZ4oF7CDSJMaKUuFFFFBQ1N4RZVhqdS0mxOLVKleXVSUsNiAJN8TM7KzsWKjgQLrAubm8LTOkVh4dV67cx1HSeqvxkMAGFrCwI5W0sRPPuzWB73ELceCmDVfoQvwr7tYel50TYG997klgbkWJ39o5s9xcxaxFTPcjblKVCmqZnK3qFiq9SNNfL+UtYHDsieM3NzqeY5aSliqDO2VSbEG9vOV+jn1pYHtEaJKKTlKlABfxOwK3t01m7wPsAEPfVcU4Z3FQJTp/uyNirEE5vbXpOLfhVWk9OrYkKxa3LY5fradXh8dxEITRRWK0BXerUV3LFs9kp01YA/Da9vnJ/wCr5ZXbVjhMRUBVslVxVpsUIBu+Z11G4PKVuNVfveGJRi2U06jKBugzI5sL7NlPoRL3aLG8TfDBcfRpBWZMhCeNGOm4OhtMrECvh6B+7sadJX7s2sGqPY5i976aESLWmY51SSRqdNhfYdJu8ExDKzd0AuawLEm5A5X3t6WmIjkkX3Nr+tpfp1CtJ3Xll182YKB9T8oUo67B4ju1s5Ja/wD+GsWO2ux+kLiFqFgzXA5C+gELwbhSoyFtbKpF+rbt5mdLX4atdCt8vQjkY5NPWVw/i1GnbOwJ3yjVvpD8Y49Rr4bF0rNSJw1Y3fLYjIwPwk25TmcP2bq0axWqwI3HVl6gE2Pp5bTT4fwdCMSmKUtTxVgSoCOir+7KlRYEWBtzvreOW/E9T08VYbSBebvbXs1UwFcUy3eUqgL0KtrZ0vsRyZToR/GYiUrzWfGHwPNJCGGGk+4h5QvKK14gYd6EGUtDYeymAkssko0kCYFqVhItHymSIgIFaKTvFA1e8V4rRS14UUUUQKKKIiANeGo6mChcM2sL8KrdpJDJkXtHCiYJdv2TwJp4fOfirHNtr3a6IPc5j7ia6EHMx/Dp7zkaHaqoiqNDlUKARcWAtp02m/weo9Sm1V7BaoBQDkBcEn1JlyzMM+NxVxeZFWowuwPKXMQN/l/OQrYc9366+25knEH4o7UQHYkHwrc63B/8zT7G9qXoOlOuxek47teZp3JGnlczmKqHKRcLlNx5XG9oRcNUsuRDe/g1ta+x9Ylx6n2vxZxHDg1MDOj02qjfKtIkVCL8rgH0nnnais/3eoqkkfes7aaZaisyHyH8hOx7FYV6SFa5DCopUi90/abqG/EdBt5zn+Dle/r4V3s1Nnp0qjAMrqrH9nVU6OpFvQ7Sb91t+nI8PXMl73YE5vLpLqKQroRdai2PkbhgR6ECdfiOzeHyl6dBaVXnkL5CN/hYkCZS4A6axs13hHHCaSpUU5qYCrUB0YDTUbjl9Z1PCuIg2+s49MPlBl/hzm+kcuG7uphadZqRcA5GzL5H+ElxA0yShIBsDbS/raU+E1PDrvOZ412yfB4p0q4fPnIKMF0KEC1j5c5dsiVjtzwj7zw6str1ML/8mkdyVX96o9UzG3UCeKM1p7rwrtjhqhYuO7DKwII8NitiCZ4Z3YI025enKLWX5PpU8RB1HN4VKQG8mQIemYBrG0iLmGyiQL2lGcJEEERYmDsYEOdINmg2qGOrRnIUUlkigtUiiilKKKKKAKIRRGAKOmhjCFoU7mF9Fatd7pIJXhTSgmpzL0nR01noPZjFl8PSX/ZsaZ9Nx9CPlPO6SGegdh+H1Fomqw8L1CUHNgAql/QEN8oT/b0GniMMoOY/yHPX0GsFi6i5Sq2tYeI7km/9e8t8Qxy5WRVBI1J6evkbTnE4j3iB126jYam6nzErrIqKeLsrEADmbne8hUxRIGtwDceZ85cqU863tf8AO8yGoFbqeukyta8x0WG7RsqZ3F3XRbXsByFjzMxWLM5qE2ZmLEjqxvaMmHN97/1vL9GhfQDUyV6u0uNYrLlNTw2tsM1trXl3BV1IEycbQenqRpfflIYOr4oaTo3Uaw2AUTKTE79Jaw1e0rSdPQxq00LOQFXUmcr9ovHcNWwyi9q1wU0INr20J3Gv0nS8Lol101PK/LznnX2rVcTTrUcPXIZFXvabWF/FdSoI5Cwl5qb8cg2Jc6FmI6Em0LSlGidZfRYdTGHRMsCqayTNHv0iSHVcCDWxhWo31jJTsZWmsU0sIRLdJAG+kmiSEg16I1lIJNGu+lpVvrK5VKjaKGvFHp+TNiiimjQooooA4EKtKCBkg5ME0QoJZwwEElLSSp3kWotWmYQZMl3JhhTAEzJY4LwmpiaopoQtwSzt8KKN2P6DmSJ6LUqGjTSjuxpZUNtMiggbbaWPvOS7H1HHeZRuUDczlGY2t0nT8WxbYiie7bJ8Q1H7RTzAJ/CfnL5/q+Y5bC49mdmcWZc1Jxya2oIPvJI1NRlQZVuWte/ibUkmQp4Soqg1HuQOe9vISdID6WkdVtzEaLNaw2JkymZgOn6QbKQBbnNPheDvr563kxVPhcGSbdfkJuYPAhR5ncwuFwoA6TSpUf5SvFMVmwAYWYAjneYfFOCNRsyi6fUCdhSpdZdNAMpUjQ6Q8JVa82BBFxzkkbKbk67D9RLXEuEmnUbLsCfDyv1EwMXxmmhIIJYaFQOY3FzpI9nsjsOEccNNbHqNfecb9rPFBXxVJV17qiA1uTOxbKfa3zmNiO0NZ9FtTXkF1b/Mf0EzWAJvvfUk7k9TNedn1j31FXaT74ywEEG1KX5Rnqvnh6dWDZLSIh6oXu9vpCIkooIY1jaTibP4M1YCKniRKhW8Yi0PGDxGrvcxsOhYwaAmXMI2U3hfUPMH+6ecUsffE6RTP2nHNxRRToblHtHUSwiARWptDp0bzSw2GEEtUCQ71r6TO21Ftqy1r2jOgEVOmTvHZZKUSxMdAYwuJN2sIG637OK6hsUW5IgHTxFr++giq4807LfTx772Lm30tOZ4Ni8jvrYOtvcarf6/OaOGqlarJUVnpt+IDVTe+/SV+sacfFqtSuxa99NB6QFG/wCL0/jL/EGQ0s1L4k5bXv8AlI4XDmsAD4bDMznkvU+czraK3eZiAOX5TreGUgFGltpz3AsCC5A1AYi/vv8ASd7geFkgS+YVDw6fLnNBKP0E1MPwlectnh2lpeFrIRLSxRMJUoEaa6SAEBrnu0ShTm5WJPsJ47ijcsebEt8zf9Z7fxXCd62S26G/ptPKu0/CjQdhbQ7SOpd1HbkzvDLQgQwvCd7KqKaolo9OoJE6wYsIYWLOQGIUhAtV6SVJoZYRqmkEDC1jIhY4EM8a8nkkckak8018Dw3MoJ5zGCzc4ZjyBlPS0jvc9FRf/Tl6mKF7wdY8y2k5VsM45SAQmdSpBTaVGwgIOk0n5T8mCptCZrwtTCmJMPNPKKlPQpX3milCU6Qmjh62UTPqpqCiPYSD1dZBTcyUpu4lfEEGGrUrSjVaPn2chCaNDi7quU+IXvvYzPpQhpx1fxtUsXnUhbKT18oRXqWKgg3IB1mTgcO7sq0wWZjZVG5JnqHZHsBUX9riXUW8Vr+EW6k7xeOtZ16WeyHBcqrfy9Ses7N69GgL1qiUx/aYC/oOc5LjvaynSBp4OzHY1SAVH9wc/WcFUqM7F3Ysx1JY5ib+Zl3qT1C+vZF7W4D/AG4PojkflNfh3EaFe/c1Ue24B8Q9VOongqsZawuMZHDKSCNQVNiD1uIp3R6e54iiJm1qVpz3Ae25IC4nxcs4+L/EOc6uhWp1hemytz03+UvZQz6dMBva3tczmO2/BRVpNYa2uJ1uJTIQSDY6SFekHQjqI8Kvl6ohBIO4JB9ofDJOp7adnDRxDMPhc39DOfVQsm9fpn1S7mVK4l2tiBaZlSprFymCJShstoAVo4qyqq6NkjkaQtPUQRi1JgslkElSaWEp9ZNoVH0kkMfEbwa1Y/oFzHz+caCzGKLxDosGRbWH02lSjLXMTCo1m42hY7QmFwAIuZY4lyhcJtDbit9MmvhDmsI+IwTqL20miPjE0eIfuh6GF7vppxzrkVMuUtB09pUHxe8vYj4RNKmqeJqmUHMvYjaUWmnHw4lSM0MPrpM6nNLAfEJPYrsew2CK1WqEWsAqnpm+L6ASz2g47UxDMmYiipAABsHI3Y9eUt9nPgP9fhnNYfYQl/wiknW9pAC0KJCpt7iC4KlooNo/4oEOjkHQy7hMeykFSyt1BI+o2meu8JT/AFiPXpnZDtIa37GucxI8Dm12/st5+c36tPIfL8vKeZ9mP31L++v+oT1HinwzX8d0u3mX2oYlBTO17/WeP169zPRftU2HrPMzCT3UYmGklpXghLdD9I6E8PhtIWngtdZZw0JUmXlWd6pmw4IsIKphbCWKELiOcnaWqeDojnI4y4OkNTkMTKn0M91LRJQI3ljD/FC4jeVvtWqndxQ8UXk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61444" name="AutoShape 4" descr="data:image/jpeg;base64,/9j/4AAQSkZJRgABAQAAAQABAAD/2wCEAAkGBxITEhIUEhQVFBUUFBQUFRQVFBQUEhQUFBQWFhUUFRQYHCggGBolHBQVITEhJSkrLi4uFx8zODMsNygtLisBCgoKDg0OFxAQGiwcHBwsLCwsLCwsLCwsLCwsLCwsLCwsLCwsLCwsLCwsLCwsLCwsLCw3LCw3LCwsLCs3KywsK//AABEIALkBEQMBIgACEQEDEQH/xAAcAAABBQEBAQAAAAAAAAAAAAADAAECBAUGBwj/xABDEAACAQIEAwYDBQUFBwUAAAABAgADEQQSITEFQVEGEyJhcYEykaEHFEKxwSMz0eHwYnKCkrJTVHOTotPxFRYkRFL/xAAYAQADAQEAAAAAAAAAAAAAAAAAAQIDBP/EACARAQEBAQADAAMAAwAAAAAAAAABEQISITEDQVEiMnH/2gAMAwEAAhEDEQA/APIVo+smKYkmPSQEioRZIN4cNB1o4aCwjtBCOTKUYmK8aKAIy9hFFpRAmglOwk9fCpVBaMlbrIs8dBISsva0pDeHeVyYQL2GfzhcQ4PnM4GR7yLw96Vi33okDK4Ml3mkfiImr6y2r6TOvDLUMV5FWXUSswi7yLNDMGJ30lVheFZyYwMuDEVWDqmHvK9UGOGheSV5CPKPBDUg2aKRMJBIkr2kg8EJMR2CxYCAwVSmRHFWOKskvYVjGlrLFHp7TRmhAI2SRpBWkDDXgSZUNGMTJFYgkZ6jFCZJEiA1PD076ywahgqTWERaTUkRC0oHNGzRBZZxBEwV45hIabNIxLJBCYyplhEpQtKhbeWEtIvX8TqoacHeXbgwFVRyinRyhAx2k6aiJhHpgx8sdlkA0oCWiuJEPK7sY5CxKqYOPFKXEbxoiIryjPHkSYoBIRxIgSQiqaNmMeCzRSQtU5MwQaSFM7yKQNSQWO28bNKhniBkS0bNHgEZoImKK0AdDCyCLCERUIR7SSrJGBB2kkTrNbgHZ7E4xsmFpNUIIDNoKaX5u50Hpv5T1Hgf2IU7BsbiWdudOh4EHkXbVvYCH08eOHKvSNSxGY2QM56KpY/IT6V4V9mvCcObrhUdutYtW+jkgfKdRRpU0HhRFsPwqB6bCGDxfL+F7KcUrKGp4KuVOxK5L+zEH3l5fs143/uZ/wCfh/8AuT6W7yQWr4iOY/oQyHkfNNf7NeNL/wDUJ/u1aLfk95nYnshxSmCamCxAA3shb/TefUzEnXodv5yCYi40N/K+38I8gyPkYtlbK4ZG6MCp+R1llFE+qMXhKVcZa1GnVU7ipTRx6agzkeNfZTw2vc01bCv1otZL/wDCa6/ICReSvL5/r9RK153Pa/7NMdgw1RbYmgNS9MEVEHV6W9vMX9pw6KDtCERMGywrLBMZcNG0e0cCPDSQIkSsJaPlj0wYoYpIFI9GmEUUV4gUUV4oBdp2l+s6hJmURrJ4h5l1ztJXMVogY80MssYqI4aNCUEIlkjHQQ0Jqse0SmPJJFRNns12bq46utCncD4qj2uKdMHxN68gOZ95l0QLz0vslgy2DWlRYI+IqmpXfY90pyU6dxrlBVmtzLRfaI9L4RiMDgqS4WgyqtIagaksd2dhuxM0MJxZao/Zm/K4uQDuddtp5xiuH4eg4zOe6UqapJyl7bKLfCpM6Gh23w6C5ApU0XcABbcsqiW0nt2FfFEK5AvksdBrbQketrmEaqCVtrdcw6EDoefKZPDMY3d03qDK1epc0zuAwZghHUKAD5ySvTo4gUCtlqKaiHMbGxCuuUnQi41A1BiPGuWOmmtr+tpBqtrXHxH+czsVivuzUVJJpVDkDO1yj7quY7gi+p6SdXiShgrnLdrK2nxDW3yN/S8BjRL+0g9MEab8j/X5QFHFh86/iF1YX5/wgsLjkdbIb7geo5esCwagTlGbwnY66XGml+RkKxF8hdgTcjxAZh5aSFDGBlB58xbYjf8AWYnG8dehTdPiNQENuQQ3iA9r38oWiR0FMkE+It1VraeasB+c8y+0/wCz6m1N8ZgaYSogL1qKDwVU3Z0UaBxvYb6851mN7VUadbDoTrX7wA8v2a5tfLQy1wbiIZQ6m4GcG/IByLH5Wi9Cz+vmLvQwgWGs6b7QMBTo8TxiUhlp51dVGw72mlQgeV3M5xhHKzpLHKxlEKIFqKWkqj9JEiRtAzgxFZJRE0C1DJE1KSQSbQMHu4oS0aPQVMyLSVpBmiBwsYmQLRgY8NMLJ3EGNYRUhSK0mFiUSxToybcLVcQyUbyb0YwJEnStQdLT1D7P6g+5K1vFdh7KxH8Z5qw0nqXZ/BdzgcOpuGK5z/jJa3yIj5+nFbtLUV9WF10JABNiNjYbzb7MdlqCpTq12R6pYPTp1quSmlvhsv4253bysOcw8TUsbnr+sxT2vxSu1LwsCcuV0WpTDb3yMCB6x9Y05r1DhmYV1fE1aYfxinTpuHRAxGZ2PNzYe1/OE43QetjcKwNkoU6pZxsWZksvyU/ScT2fwPEMWxIqrQpKdciqiHqMiAAesHxHtPiXcrQJ/aOaYUAXFibZeh8/OTq916N2kwf3rCNRBsxZGVl3VkcG49r/ADlPi3BzWpZLnMO5Ia5uDSJuxPoSPecv2a47XIq/eH7sZgoS+q5TlIL7nxHmZv8AEuLd3TLkkogJYeAAeZBK5ttr+0NUNQBFcuCfEUXU6EKrAk/9OvlA8Owy1qlepRq1KD97UFlytTqa3D9240N76ra/O+857/3I2KBKkYakRdqj+KvUtstOkNFG/lC8O4mAVSn+EaW0dyOZQfD53i8jxbq8Xq4Xu8RUfvaTsFcqpDKSpsXW52KsLg8/KPjnNdalOg47uswq0nILBHDDvaRGnI3Hk3lBcNTImRjmJCEk6+IVS7N9Y2ApHD1q2Qjuns6DkrMbkAciCanswHKILS9kqTCk1Ul6tP4anw28go5abS/iqT0addkIKmm7kbZSFuxv52J9TCYHEltJV7WhlwGNIvcYepb/ACm5+V5WJtrxDi2POIrVK7/FUIP+FVCqPkolHIILNoIwaORzp5BGeDNSRDSsGJxysZTETAJB4zNeRMgIGLTeSJvBLDQKo2ijZ4oF7CDSJMaKUuFFFFBQ1N4RZVhqdS0mxOLVKleXVSUsNiAJN8TM7KzsWKjgQLrAubm8LTOkVh4dV67cx1HSeqvxkMAGFrCwI5W0sRPPuzWB73ELceCmDVfoQvwr7tYel50TYG997klgbkWJ39o5s9xcxaxFTPcjblKVCmqZnK3qFiq9SNNfL+UtYHDsieM3NzqeY5aSliqDO2VSbEG9vOV+jn1pYHtEaJKKTlKlABfxOwK3t01m7wPsAEPfVcU4Z3FQJTp/uyNirEE5vbXpOLfhVWk9OrYkKxa3LY5fradXh8dxEITRRWK0BXerUV3LFs9kp01YA/Da9vnJ/wCr5ZXbVjhMRUBVslVxVpsUIBu+Z11G4PKVuNVfveGJRi2U06jKBugzI5sL7NlPoRL3aLG8TfDBcfRpBWZMhCeNGOm4OhtMrECvh6B+7sadJX7s2sGqPY5i976aESLWmY51SSRqdNhfYdJu8ExDKzd0AuawLEm5A5X3t6WmIjkkX3Nr+tpfp1CtJ3Xll182YKB9T8oUo67B4ju1s5Ja/wD+GsWO2ux+kLiFqFgzXA5C+gELwbhSoyFtbKpF+rbt5mdLX4atdCt8vQjkY5NPWVw/i1GnbOwJ3yjVvpD8Y49Rr4bF0rNSJw1Y3fLYjIwPwk25TmcP2bq0axWqwI3HVl6gE2Pp5bTT4fwdCMSmKUtTxVgSoCOir+7KlRYEWBtzvreOW/E9T08VYbSBebvbXs1UwFcUy3eUqgL0KtrZ0vsRyZToR/GYiUrzWfGHwPNJCGGGk+4h5QvKK14gYd6EGUtDYeymAkssko0kCYFqVhItHymSIgIFaKTvFA1e8V4rRS14UUUUQKKKIiANeGo6mChcM2sL8KrdpJDJkXtHCiYJdv2TwJp4fOfirHNtr3a6IPc5j7ia6EHMx/Dp7zkaHaqoiqNDlUKARcWAtp02m/weo9Sm1V7BaoBQDkBcEn1JlyzMM+NxVxeZFWowuwPKXMQN/l/OQrYc9366+25knEH4o7UQHYkHwrc63B/8zT7G9qXoOlOuxek47teZp3JGnlczmKqHKRcLlNx5XG9oRcNUsuRDe/g1ta+x9Ylx6n2vxZxHDg1MDOj02qjfKtIkVCL8rgH0nnnais/3eoqkkfes7aaZaisyHyH8hOx7FYV6SFa5DCopUi90/abqG/EdBt5zn+Dle/r4V3s1Nnp0qjAMrqrH9nVU6OpFvQ7Sb91t+nI8PXMl73YE5vLpLqKQroRdai2PkbhgR6ECdfiOzeHyl6dBaVXnkL5CN/hYkCZS4A6axs13hHHCaSpUU5qYCrUB0YDTUbjl9Z1PCuIg2+s49MPlBl/hzm+kcuG7uphadZqRcA5GzL5H+ElxA0yShIBsDbS/raU+E1PDrvOZ412yfB4p0q4fPnIKMF0KEC1j5c5dsiVjtzwj7zw6str1ML/8mkdyVX96o9UzG3UCeKM1p7rwrtjhqhYuO7DKwII8NitiCZ4Z3YI025enKLWX5PpU8RB1HN4VKQG8mQIemYBrG0iLmGyiQL2lGcJEEERYmDsYEOdINmg2qGOrRnIUUlkigtUiiilKKKKKAKIRRGAKOmhjCFoU7mF9Fatd7pIJXhTSgmpzL0nR01noPZjFl8PSX/ZsaZ9Nx9CPlPO6SGegdh+H1Fomqw8L1CUHNgAql/QEN8oT/b0GniMMoOY/yHPX0GsFi6i5Sq2tYeI7km/9e8t8Qxy5WRVBI1J6evkbTnE4j3iB126jYam6nzErrIqKeLsrEADmbne8hUxRIGtwDceZ85cqU863tf8AO8yGoFbqeukyta8x0WG7RsqZ3F3XRbXsByFjzMxWLM5qE2ZmLEjqxvaMmHN97/1vL9GhfQDUyV6u0uNYrLlNTw2tsM1trXl3BV1IEycbQenqRpfflIYOr4oaTo3Uaw2AUTKTE79Jaw1e0rSdPQxq00LOQFXUmcr9ovHcNWwyi9q1wU0INr20J3Gv0nS8Lol101PK/LznnX2rVcTTrUcPXIZFXvabWF/FdSoI5Cwl5qb8cg2Jc6FmI6Em0LSlGidZfRYdTGHRMsCqayTNHv0iSHVcCDWxhWo31jJTsZWmsU0sIRLdJAG+kmiSEg16I1lIJNGu+lpVvrK5VKjaKGvFHp+TNiiimjQooooA4EKtKCBkg5ME0QoJZwwEElLSSp3kWotWmYQZMl3JhhTAEzJY4LwmpiaopoQtwSzt8KKN2P6DmSJ6LUqGjTSjuxpZUNtMiggbbaWPvOS7H1HHeZRuUDczlGY2t0nT8WxbYiie7bJ8Q1H7RTzAJ/CfnL5/q+Y5bC49mdmcWZc1Jxya2oIPvJI1NRlQZVuWte/ibUkmQp4Soqg1HuQOe9vISdID6WkdVtzEaLNaw2JkymZgOn6QbKQBbnNPheDvr563kxVPhcGSbdfkJuYPAhR5ncwuFwoA6TSpUf5SvFMVmwAYWYAjneYfFOCNRsyi6fUCdhSpdZdNAMpUjQ6Q8JVa82BBFxzkkbKbk67D9RLXEuEmnUbLsCfDyv1EwMXxmmhIIJYaFQOY3FzpI9nsjsOEccNNbHqNfecb9rPFBXxVJV17qiA1uTOxbKfa3zmNiO0NZ9FtTXkF1b/Mf0EzWAJvvfUk7k9TNedn1j31FXaT74ywEEG1KX5Rnqvnh6dWDZLSIh6oXu9vpCIkooIY1jaTibP4M1YCKniRKhW8Yi0PGDxGrvcxsOhYwaAmXMI2U3hfUPMH+6ecUsffE6RTP2nHNxRRToblHtHUSwiARWptDp0bzSw2GEEtUCQ71r6TO21Ftqy1r2jOgEVOmTvHZZKUSxMdAYwuJN2sIG637OK6hsUW5IgHTxFr++giq4807LfTx772Lm30tOZ4Ni8jvrYOtvcarf6/OaOGqlarJUVnpt+IDVTe+/SV+sacfFqtSuxa99NB6QFG/wCL0/jL/EGQ0s1L4k5bXv8AlI4XDmsAD4bDMznkvU+czraK3eZiAOX5TreGUgFGltpz3AsCC5A1AYi/vv8ASd7geFkgS+YVDw6fLnNBKP0E1MPwlectnh2lpeFrIRLSxRMJUoEaa6SAEBrnu0ShTm5WJPsJ47ijcsebEt8zf9Z7fxXCd62S26G/ptPKu0/CjQdhbQ7SOpd1HbkzvDLQgQwvCd7KqKaolo9OoJE6wYsIYWLOQGIUhAtV6SVJoZYRqmkEDC1jIhY4EM8a8nkkckak8018Dw3MoJ5zGCzc4ZjyBlPS0jvc9FRf/Tl6mKF7wdY8y2k5VsM45SAQmdSpBTaVGwgIOk0n5T8mCptCZrwtTCmJMPNPKKlPQpX3milCU6Qmjh62UTPqpqCiPYSD1dZBTcyUpu4lfEEGGrUrSjVaPn2chCaNDi7quU+IXvvYzPpQhpx1fxtUsXnUhbKT18oRXqWKgg3IB1mTgcO7sq0wWZjZVG5JnqHZHsBUX9riXUW8Vr+EW6k7xeOtZ16WeyHBcqrfy9Ses7N69GgL1qiUx/aYC/oOc5LjvaynSBp4OzHY1SAVH9wc/WcFUqM7F3Ysx1JY5ib+Zl3qT1C+vZF7W4D/AG4PojkflNfh3EaFe/c1Ue24B8Q9VOongqsZawuMZHDKSCNQVNiD1uIp3R6e54iiJm1qVpz3Ae25IC4nxcs4+L/EOc6uhWp1hemytz03+UvZQz6dMBva3tczmO2/BRVpNYa2uJ1uJTIQSDY6SFekHQjqI8Kvl6ohBIO4JB9ofDJOp7adnDRxDMPhc39DOfVQsm9fpn1S7mVK4l2tiBaZlSprFymCJShstoAVo4qyqq6NkjkaQtPUQRi1JgslkElSaWEp9ZNoVH0kkMfEbwa1Y/oFzHz+caCzGKLxDosGRbWH02lSjLXMTCo1m42hY7QmFwAIuZY4lyhcJtDbit9MmvhDmsI+IwTqL20miPjE0eIfuh6GF7vppxzrkVMuUtB09pUHxe8vYj4RNKmqeJqmUHMvYjaUWmnHw4lSM0MPrpM6nNLAfEJPYrsew2CK1WqEWsAqnpm+L6ASz2g47UxDMmYiipAABsHI3Y9eUt9nPgP9fhnNYfYQl/wiknW9pAC0KJCpt7iC4KlooNo/4oEOjkHQy7hMeykFSyt1BI+o2meu8JT/AFiPXpnZDtIa37GucxI8Dm12/st5+c36tPIfL8vKeZ9mP31L++v+oT1HinwzX8d0u3mX2oYlBTO17/WeP169zPRftU2HrPMzCT3UYmGklpXghLdD9I6E8PhtIWngtdZZw0JUmXlWd6pmw4IsIKphbCWKELiOcnaWqeDojnI4y4OkNTkMTKn0M91LRJQI3ljD/FC4jeVvtWqndxQ8UXk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61445" name="Picture 6" descr="http://mivmiv.narod.ru/I_God/janus_peter.jpg"/>
          <p:cNvPicPr>
            <a:picLocks noChangeAspect="1" noChangeArrowheads="1"/>
          </p:cNvPicPr>
          <p:nvPr/>
        </p:nvPicPr>
        <p:blipFill>
          <a:blip r:embed="rId2"/>
          <a:srcRect/>
          <a:stretch>
            <a:fillRect/>
          </a:stretch>
        </p:blipFill>
        <p:spPr bwMode="auto">
          <a:xfrm>
            <a:off x="3071813" y="2571750"/>
            <a:ext cx="28765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6357938" cy="6669088"/>
          </a:xfrm>
        </p:spPr>
        <p:txBody>
          <a:bodyPr rtlCol="0">
            <a:normAutofit fontScale="62500" lnSpcReduction="20000"/>
          </a:bodyPr>
          <a:lstStyle/>
          <a:p>
            <a:pPr fontAlgn="auto">
              <a:spcAft>
                <a:spcPts val="0"/>
              </a:spcAft>
              <a:buFont typeface="Arial" pitchFamily="34" charset="0"/>
              <a:buChar char="•"/>
              <a:defRPr/>
            </a:pPr>
            <a:endParaRPr lang="ru-RU" b="1" dirty="0" smtClean="0">
              <a:solidFill>
                <a:srgbClr val="002060"/>
              </a:solidFill>
            </a:endParaRPr>
          </a:p>
          <a:p>
            <a:pPr fontAlgn="auto">
              <a:spcAft>
                <a:spcPts val="0"/>
              </a:spcAft>
              <a:buFont typeface="Arial" pitchFamily="34" charset="0"/>
              <a:buChar char="•"/>
              <a:defRPr/>
            </a:pPr>
            <a:r>
              <a:rPr lang="ru-RU" b="1" dirty="0" smtClean="0">
                <a:solidFill>
                  <a:srgbClr val="002060"/>
                </a:solidFill>
              </a:rPr>
              <a:t>Февраль (</a:t>
            </a:r>
            <a:r>
              <a:rPr lang="ru-RU" b="1" dirty="0" err="1" smtClean="0">
                <a:solidFill>
                  <a:srgbClr val="002060"/>
                </a:solidFill>
              </a:rPr>
              <a:t>Februarius</a:t>
            </a:r>
            <a:r>
              <a:rPr lang="ru-RU" b="1" dirty="0" smtClean="0">
                <a:solidFill>
                  <a:srgbClr val="002060"/>
                </a:solidFill>
              </a:rPr>
              <a:t>) — месяц очистительных обрядов (по-латыни </a:t>
            </a:r>
            <a:r>
              <a:rPr lang="ru-RU" b="1" dirty="0" err="1" smtClean="0">
                <a:solidFill>
                  <a:srgbClr val="002060"/>
                </a:solidFill>
              </a:rPr>
              <a:t>februare</a:t>
            </a:r>
            <a:r>
              <a:rPr lang="ru-RU" b="1" dirty="0" smtClean="0">
                <a:solidFill>
                  <a:srgbClr val="002060"/>
                </a:solidFill>
              </a:rPr>
              <a:t>).</a:t>
            </a:r>
          </a:p>
          <a:p>
            <a:pPr fontAlgn="auto">
              <a:spcAft>
                <a:spcPts val="0"/>
              </a:spcAft>
              <a:buFont typeface="Arial" pitchFamily="34" charset="0"/>
              <a:buChar char="•"/>
              <a:defRPr/>
            </a:pPr>
            <a:r>
              <a:rPr lang="ru-RU" b="1" dirty="0" smtClean="0">
                <a:solidFill>
                  <a:srgbClr val="002060"/>
                </a:solidFill>
              </a:rPr>
              <a:t>Март (</a:t>
            </a:r>
            <a:r>
              <a:rPr lang="ru-RU" b="1" dirty="0" err="1" smtClean="0">
                <a:solidFill>
                  <a:srgbClr val="002060"/>
                </a:solidFill>
              </a:rPr>
              <a:t>Martius</a:t>
            </a:r>
            <a:r>
              <a:rPr lang="ru-RU" b="1" dirty="0" smtClean="0">
                <a:solidFill>
                  <a:srgbClr val="002060"/>
                </a:solidFill>
              </a:rPr>
              <a:t>) — месяц, посвященный богу Марсу.</a:t>
            </a:r>
          </a:p>
          <a:p>
            <a:pPr fontAlgn="auto">
              <a:spcAft>
                <a:spcPts val="0"/>
              </a:spcAft>
              <a:buFont typeface="Arial" pitchFamily="34" charset="0"/>
              <a:buChar char="•"/>
              <a:defRPr/>
            </a:pPr>
            <a:r>
              <a:rPr lang="ru-RU" b="1" dirty="0" smtClean="0">
                <a:solidFill>
                  <a:srgbClr val="002060"/>
                </a:solidFill>
              </a:rPr>
              <a:t>Апрель (</a:t>
            </a:r>
            <a:r>
              <a:rPr lang="ru-RU" b="1" dirty="0" err="1" smtClean="0">
                <a:solidFill>
                  <a:srgbClr val="002060"/>
                </a:solidFill>
              </a:rPr>
              <a:t>Aprilis</a:t>
            </a:r>
            <a:r>
              <a:rPr lang="ru-RU" b="1" dirty="0" smtClean="0">
                <a:solidFill>
                  <a:srgbClr val="002060"/>
                </a:solidFill>
              </a:rPr>
              <a:t>) — месяц в честь Афродиты (от </a:t>
            </a:r>
            <a:r>
              <a:rPr lang="ru-RU" b="1" dirty="0" err="1" smtClean="0">
                <a:solidFill>
                  <a:srgbClr val="002060"/>
                </a:solidFill>
              </a:rPr>
              <a:t>Apru</a:t>
            </a:r>
            <a:r>
              <a:rPr lang="ru-RU" b="1" dirty="0" smtClean="0">
                <a:solidFill>
                  <a:srgbClr val="002060"/>
                </a:solidFill>
              </a:rPr>
              <a:t>, этрусского имени этой богини).</a:t>
            </a:r>
          </a:p>
          <a:p>
            <a:pPr fontAlgn="auto">
              <a:spcAft>
                <a:spcPts val="0"/>
              </a:spcAft>
              <a:buFont typeface="Arial" pitchFamily="34" charset="0"/>
              <a:buChar char="•"/>
              <a:defRPr/>
            </a:pPr>
            <a:r>
              <a:rPr lang="ru-RU" b="1" dirty="0" smtClean="0">
                <a:solidFill>
                  <a:srgbClr val="002060"/>
                </a:solidFill>
              </a:rPr>
              <a:t>Май (</a:t>
            </a:r>
            <a:r>
              <a:rPr lang="ru-RU" b="1" dirty="0" err="1" smtClean="0">
                <a:solidFill>
                  <a:srgbClr val="002060"/>
                </a:solidFill>
              </a:rPr>
              <a:t>Maius</a:t>
            </a:r>
            <a:r>
              <a:rPr lang="ru-RU" b="1" dirty="0" smtClean="0">
                <a:solidFill>
                  <a:srgbClr val="002060"/>
                </a:solidFill>
              </a:rPr>
              <a:t>) — месяц богини Майи, матери Меркурия, "ведающей" ростом всего живого, включая растения в садах и полях.</a:t>
            </a:r>
          </a:p>
          <a:p>
            <a:pPr fontAlgn="auto">
              <a:spcAft>
                <a:spcPts val="0"/>
              </a:spcAft>
              <a:buFont typeface="Arial" pitchFamily="34" charset="0"/>
              <a:buChar char="•"/>
              <a:defRPr/>
            </a:pPr>
            <a:r>
              <a:rPr lang="ru-RU" b="1" dirty="0" smtClean="0">
                <a:solidFill>
                  <a:srgbClr val="002060"/>
                </a:solidFill>
              </a:rPr>
              <a:t>Июнь (</a:t>
            </a:r>
            <a:r>
              <a:rPr lang="ru-RU" b="1" dirty="0" err="1" smtClean="0">
                <a:solidFill>
                  <a:srgbClr val="002060"/>
                </a:solidFill>
              </a:rPr>
              <a:t>Iunius</a:t>
            </a:r>
            <a:r>
              <a:rPr lang="ru-RU" b="1" dirty="0" smtClean="0">
                <a:solidFill>
                  <a:srgbClr val="002060"/>
                </a:solidFill>
              </a:rPr>
              <a:t>) — месяц, посвященный Юноне.</a:t>
            </a:r>
          </a:p>
          <a:p>
            <a:pPr fontAlgn="auto">
              <a:spcAft>
                <a:spcPts val="0"/>
              </a:spcAft>
              <a:buFont typeface="Arial" pitchFamily="34" charset="0"/>
              <a:buChar char="•"/>
              <a:defRPr/>
            </a:pPr>
            <a:r>
              <a:rPr lang="ru-RU" b="1" dirty="0" smtClean="0">
                <a:solidFill>
                  <a:srgbClr val="002060"/>
                </a:solidFill>
              </a:rPr>
              <a:t>Июль (</a:t>
            </a:r>
            <a:r>
              <a:rPr lang="ru-RU" b="1" dirty="0" err="1" smtClean="0">
                <a:solidFill>
                  <a:srgbClr val="002060"/>
                </a:solidFill>
              </a:rPr>
              <a:t>Iulius</a:t>
            </a:r>
            <a:r>
              <a:rPr lang="ru-RU" b="1" dirty="0" smtClean="0">
                <a:solidFill>
                  <a:srgbClr val="002060"/>
                </a:solidFill>
              </a:rPr>
              <a:t>) — месяц в честь Юлия Цезаря.</a:t>
            </a:r>
          </a:p>
          <a:p>
            <a:pPr fontAlgn="auto">
              <a:spcAft>
                <a:spcPts val="0"/>
              </a:spcAft>
              <a:buFont typeface="Arial" pitchFamily="34" charset="0"/>
              <a:buChar char="•"/>
              <a:defRPr/>
            </a:pPr>
            <a:r>
              <a:rPr lang="ru-RU" b="1" dirty="0" smtClean="0">
                <a:solidFill>
                  <a:srgbClr val="002060"/>
                </a:solidFill>
              </a:rPr>
              <a:t>Август (</a:t>
            </a:r>
            <a:r>
              <a:rPr lang="ru-RU" b="1" dirty="0" err="1" smtClean="0">
                <a:solidFill>
                  <a:srgbClr val="002060"/>
                </a:solidFill>
              </a:rPr>
              <a:t>Augustus</a:t>
            </a:r>
            <a:r>
              <a:rPr lang="ru-RU" b="1" dirty="0" smtClean="0">
                <a:solidFill>
                  <a:srgbClr val="002060"/>
                </a:solidFill>
              </a:rPr>
              <a:t>) — месяц в честь Августа, первого римского императора.</a:t>
            </a:r>
          </a:p>
          <a:p>
            <a:pPr fontAlgn="auto">
              <a:spcAft>
                <a:spcPts val="0"/>
              </a:spcAft>
              <a:buFont typeface="Arial" pitchFamily="34" charset="0"/>
              <a:buChar char="•"/>
              <a:defRPr/>
            </a:pPr>
            <a:r>
              <a:rPr lang="ru-RU" b="1" dirty="0" smtClean="0">
                <a:solidFill>
                  <a:srgbClr val="002060"/>
                </a:solidFill>
              </a:rPr>
              <a:t>Сентябрь, октябрь, ноябрь, декабрь (</a:t>
            </a:r>
            <a:r>
              <a:rPr lang="ru-RU" b="1" dirty="0" err="1" smtClean="0">
                <a:solidFill>
                  <a:srgbClr val="002060"/>
                </a:solidFill>
              </a:rPr>
              <a:t>September</a:t>
            </a:r>
            <a:r>
              <a:rPr lang="ru-RU" b="1" dirty="0" smtClean="0">
                <a:solidFill>
                  <a:srgbClr val="002060"/>
                </a:solidFill>
              </a:rPr>
              <a:t>, </a:t>
            </a:r>
            <a:r>
              <a:rPr lang="ru-RU" b="1" dirty="0" err="1" smtClean="0">
                <a:solidFill>
                  <a:srgbClr val="002060"/>
                </a:solidFill>
              </a:rPr>
              <a:t>October</a:t>
            </a:r>
            <a:r>
              <a:rPr lang="ru-RU" b="1" dirty="0" smtClean="0">
                <a:solidFill>
                  <a:srgbClr val="002060"/>
                </a:solidFill>
              </a:rPr>
              <a:t>, </a:t>
            </a:r>
            <a:r>
              <a:rPr lang="ru-RU" b="1" dirty="0" err="1" smtClean="0">
                <a:solidFill>
                  <a:srgbClr val="002060"/>
                </a:solidFill>
              </a:rPr>
              <a:t>November</a:t>
            </a:r>
            <a:r>
              <a:rPr lang="ru-RU" b="1" dirty="0" smtClean="0">
                <a:solidFill>
                  <a:srgbClr val="002060"/>
                </a:solidFill>
              </a:rPr>
              <a:t>, </a:t>
            </a:r>
            <a:r>
              <a:rPr lang="ru-RU" b="1" dirty="0" err="1" smtClean="0">
                <a:solidFill>
                  <a:srgbClr val="002060"/>
                </a:solidFill>
              </a:rPr>
              <a:t>December</a:t>
            </a:r>
            <a:r>
              <a:rPr lang="ru-RU" b="1" dirty="0" smtClean="0">
                <a:solidFill>
                  <a:srgbClr val="002060"/>
                </a:solidFill>
              </a:rPr>
              <a:t>; названия этих месяцев перешли без изменений в английский язык): как вы уже, наверное, догадались, их названия произведены от числительных, а не от имен божеств. Действительно, было время, ранее 153 года до нашей эры, когда год начинался не с января, а с марта: вот эти месяцы и были соответственно седьмым, восьмым, девятым и десятым в году. И их называли по порядковому номеру. И традиция эта сохранилась по сей день</a:t>
            </a:r>
          </a:p>
          <a:p>
            <a:pPr fontAlgn="auto">
              <a:spcAft>
                <a:spcPts val="0"/>
              </a:spcAft>
              <a:buFont typeface="Arial" pitchFamily="34" charset="0"/>
              <a:buNone/>
              <a:defRPr/>
            </a:pPr>
            <a:endParaRPr lang="ru-RU" b="1" dirty="0" smtClean="0">
              <a:solidFill>
                <a:srgbClr val="002060"/>
              </a:solidFill>
            </a:endParaRPr>
          </a:p>
          <a:p>
            <a:pPr fontAlgn="auto">
              <a:spcAft>
                <a:spcPts val="0"/>
              </a:spcAft>
              <a:buFont typeface="Arial" pitchFamily="34" charset="0"/>
              <a:buNone/>
              <a:defRPr/>
            </a:pPr>
            <a:endParaRPr lang="ru-RU" dirty="0"/>
          </a:p>
        </p:txBody>
      </p:sp>
      <p:pic>
        <p:nvPicPr>
          <p:cNvPr id="62466" name="Picture 2" descr="http://ic.pics.livejournal.com/mr_toft/45696737/21600/21600_900.jpg"/>
          <p:cNvPicPr>
            <a:picLocks noChangeAspect="1" noChangeArrowheads="1"/>
          </p:cNvPicPr>
          <p:nvPr/>
        </p:nvPicPr>
        <p:blipFill>
          <a:blip r:embed="rId2"/>
          <a:srcRect/>
          <a:stretch>
            <a:fillRect/>
          </a:stretch>
        </p:blipFill>
        <p:spPr bwMode="auto">
          <a:xfrm>
            <a:off x="6429375" y="0"/>
            <a:ext cx="2714625" cy="2714625"/>
          </a:xfrm>
          <a:prstGeom prst="rect">
            <a:avLst/>
          </a:prstGeom>
          <a:noFill/>
          <a:ln w="9525">
            <a:noFill/>
            <a:miter lim="800000"/>
            <a:headEnd/>
            <a:tailEnd/>
          </a:ln>
        </p:spPr>
      </p:pic>
      <p:pic>
        <p:nvPicPr>
          <p:cNvPr id="62467" name="Picture 4" descr="http://sounduk.by/media/upload/news/astronomical-chart-01.gif"/>
          <p:cNvPicPr>
            <a:picLocks noChangeAspect="1" noChangeArrowheads="1"/>
          </p:cNvPicPr>
          <p:nvPr/>
        </p:nvPicPr>
        <p:blipFill>
          <a:blip r:embed="rId3"/>
          <a:srcRect/>
          <a:stretch>
            <a:fillRect/>
          </a:stretch>
        </p:blipFill>
        <p:spPr bwMode="auto">
          <a:xfrm>
            <a:off x="6272213" y="3071813"/>
            <a:ext cx="2871787"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sz="3200" b="1" dirty="0" smtClean="0">
                <a:solidFill>
                  <a:schemeClr val="accent1">
                    <a:lumMod val="50000"/>
                  </a:schemeClr>
                </a:solidFill>
              </a:rPr>
              <a:t>Объясните крылатую фразу:</a:t>
            </a:r>
            <a:br>
              <a:rPr lang="ru-RU" sz="3200" b="1" dirty="0" smtClean="0">
                <a:solidFill>
                  <a:schemeClr val="accent1">
                    <a:lumMod val="50000"/>
                  </a:schemeClr>
                </a:solidFill>
              </a:rPr>
            </a:br>
            <a:r>
              <a:rPr lang="ru-RU" sz="3200" b="1" dirty="0" smtClean="0">
                <a:solidFill>
                  <a:schemeClr val="accent1">
                    <a:lumMod val="50000"/>
                  </a:schemeClr>
                </a:solidFill>
              </a:rPr>
              <a:t>«ВСЕ  ДОРОГИ  ВЕДУТ  В РИМ»</a:t>
            </a:r>
            <a:endParaRPr lang="ru-RU" sz="3200" b="1" dirty="0">
              <a:solidFill>
                <a:schemeClr val="accent1">
                  <a:lumMod val="50000"/>
                </a:schemeClr>
              </a:solidFill>
            </a:endParaRPr>
          </a:p>
        </p:txBody>
      </p:sp>
      <p:pic>
        <p:nvPicPr>
          <p:cNvPr id="17410" name="Picture 2" descr="http://1.bp.blogspot.com/-YhOUU2YlzAI/UO8p6pa9z-I/AAAAAAAABqE/IqzSByu-c_4/s1600/milestone.gif"/>
          <p:cNvPicPr>
            <a:picLocks noChangeAspect="1" noChangeArrowheads="1"/>
          </p:cNvPicPr>
          <p:nvPr/>
        </p:nvPicPr>
        <p:blipFill>
          <a:blip r:embed="rId2"/>
          <a:srcRect/>
          <a:stretch>
            <a:fillRect/>
          </a:stretch>
        </p:blipFill>
        <p:spPr bwMode="auto">
          <a:xfrm>
            <a:off x="5048250" y="2790825"/>
            <a:ext cx="4095750" cy="4067175"/>
          </a:xfrm>
          <a:prstGeom prst="rect">
            <a:avLst/>
          </a:prstGeom>
          <a:noFill/>
          <a:ln w="9525">
            <a:noFill/>
            <a:miter lim="800000"/>
            <a:headEnd/>
            <a:tailEnd/>
          </a:ln>
        </p:spPr>
      </p:pic>
      <p:sp>
        <p:nvSpPr>
          <p:cNvPr id="17411" name="AutoShape 4" descr="Картинки по запросу все дороги ведут в ри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7412" name="AutoShape 6" descr="Картинки по запросу все дороги ведут в рим"/>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7413" name="AutoShape 8" descr="https://upload.wikimedia.org/wikipedia/commons/thumb/b/b9/Estradas_consulares.svg/300px-Estradas_consulares.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7414" name="AutoShape 10" descr="https://upload.wikimedia.org/wikipedia/commons/thumb/b/b9/Estradas_consulares.svg/300px-Estradas_consulares.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7415" name="AutoShape 12" descr="https://upload.wikimedia.org/wikipedia/commons/thumb/b/b9/Estradas_consulares.svg/300px-Estradas_consulares.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17416" name="Picture 13" descr="D:\педсовет\300px-Estradas_consulares.svg.png"/>
          <p:cNvPicPr>
            <a:picLocks noChangeAspect="1" noChangeArrowheads="1"/>
          </p:cNvPicPr>
          <p:nvPr/>
        </p:nvPicPr>
        <p:blipFill>
          <a:blip r:embed="rId3"/>
          <a:srcRect/>
          <a:stretch>
            <a:fillRect/>
          </a:stretch>
        </p:blipFill>
        <p:spPr bwMode="auto">
          <a:xfrm>
            <a:off x="0" y="1571625"/>
            <a:ext cx="5214938"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11:10.Прибытие на Римский форум</a:t>
            </a:r>
            <a:r>
              <a:rPr lang="ru-RU" b="1" dirty="0" smtClean="0"/>
              <a:t/>
            </a:r>
            <a:br>
              <a:rPr lang="ru-RU" b="1" dirty="0" smtClean="0"/>
            </a:br>
            <a:endParaRPr lang="ru-RU" dirty="0"/>
          </a:p>
        </p:txBody>
      </p:sp>
      <p:sp>
        <p:nvSpPr>
          <p:cNvPr id="3" name="Содержимое 2"/>
          <p:cNvSpPr>
            <a:spLocks noGrp="1"/>
          </p:cNvSpPr>
          <p:nvPr>
            <p:ph idx="1"/>
          </p:nvPr>
        </p:nvSpPr>
        <p:spPr>
          <a:xfrm>
            <a:off x="285750" y="5286375"/>
            <a:ext cx="8643938" cy="1571625"/>
          </a:xfrm>
        </p:spPr>
        <p:txBody>
          <a:bodyPr rtlCol="0">
            <a:normAutofit fontScale="55000" lnSpcReduction="20000"/>
          </a:bodyPr>
          <a:lstStyle/>
          <a:p>
            <a:pPr fontAlgn="auto">
              <a:spcAft>
                <a:spcPts val="0"/>
              </a:spcAft>
              <a:buFont typeface="Arial" pitchFamily="34" charset="0"/>
              <a:buChar char="•"/>
              <a:defRPr/>
            </a:pPr>
            <a:r>
              <a:rPr lang="ru-RU" b="1" dirty="0" smtClean="0">
                <a:solidFill>
                  <a:srgbClr val="002060"/>
                </a:solidFill>
              </a:rPr>
              <a:t> В Риме есть не только Римский форум. Юлий Цезарь, считая, что он стал слишком тесен, устроил еще один. Естественно, ему дано было имя создателя — форум Юлия Цезаря. Явная демонстрация власти…</a:t>
            </a:r>
          </a:p>
          <a:p>
            <a:pPr fontAlgn="auto">
              <a:spcAft>
                <a:spcPts val="0"/>
              </a:spcAft>
              <a:buFont typeface="Arial" pitchFamily="34" charset="0"/>
              <a:buChar char="•"/>
              <a:defRPr/>
            </a:pPr>
            <a:r>
              <a:rPr lang="ru-RU" b="1" dirty="0" smtClean="0">
                <a:solidFill>
                  <a:srgbClr val="002060"/>
                </a:solidFill>
              </a:rPr>
              <a:t> Это мир роскоши, сверкающего мрамора и колоннад, с расширением территории форумов римляне полупили новые площади для ведения торговых и судебных дел.</a:t>
            </a:r>
          </a:p>
          <a:p>
            <a:pPr fontAlgn="auto">
              <a:spcAft>
                <a:spcPts val="0"/>
              </a:spcAft>
              <a:buFont typeface="Arial" pitchFamily="34" charset="0"/>
              <a:buNone/>
              <a:defRPr/>
            </a:pPr>
            <a:endParaRPr lang="ru-RU" dirty="0"/>
          </a:p>
        </p:txBody>
      </p:sp>
      <p:pic>
        <p:nvPicPr>
          <p:cNvPr id="63491" name="Picture 2" descr="D:\педсовет\detailed_picture.jpg"/>
          <p:cNvPicPr>
            <a:picLocks noChangeAspect="1" noChangeArrowheads="1"/>
          </p:cNvPicPr>
          <p:nvPr/>
        </p:nvPicPr>
        <p:blipFill>
          <a:blip r:embed="rId2"/>
          <a:srcRect/>
          <a:stretch>
            <a:fillRect/>
          </a:stretch>
        </p:blipFill>
        <p:spPr bwMode="auto">
          <a:xfrm>
            <a:off x="214313" y="857250"/>
            <a:ext cx="8728075"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3"/>
          <p:cNvSpPr>
            <a:spLocks noGrp="1"/>
          </p:cNvSpPr>
          <p:nvPr>
            <p:ph type="title"/>
          </p:nvPr>
        </p:nvSpPr>
        <p:spPr>
          <a:xfrm>
            <a:off x="457200" y="274638"/>
            <a:ext cx="8229600" cy="939800"/>
          </a:xfrm>
        </p:spPr>
        <p:txBody>
          <a:bodyPr/>
          <a:lstStyle/>
          <a:p>
            <a:r>
              <a:rPr lang="ru-RU" b="1" smtClean="0">
                <a:solidFill>
                  <a:srgbClr val="002060"/>
                </a:solidFill>
              </a:rPr>
              <a:t>Хлеба и зрелищ!</a:t>
            </a:r>
          </a:p>
        </p:txBody>
      </p:sp>
      <p:pic>
        <p:nvPicPr>
          <p:cNvPr id="64514" name="Picture 2" descr="D:\педсовет\desktopwallpapers.org.ua_30446.jpg"/>
          <p:cNvPicPr>
            <a:picLocks noChangeAspect="1" noChangeArrowheads="1"/>
          </p:cNvPicPr>
          <p:nvPr/>
        </p:nvPicPr>
        <p:blipFill>
          <a:blip r:embed="rId2"/>
          <a:srcRect/>
          <a:stretch>
            <a:fillRect/>
          </a:stretch>
        </p:blipFill>
        <p:spPr bwMode="auto">
          <a:xfrm>
            <a:off x="785813" y="1214438"/>
            <a:ext cx="779145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p:txBody>
          <a:bodyPr/>
          <a:lstStyle/>
          <a:p>
            <a:r>
              <a:rPr lang="ru-RU" b="1" smtClean="0">
                <a:solidFill>
                  <a:srgbClr val="002060"/>
                </a:solidFill>
              </a:rPr>
              <a:t>Гладиаторские бои</a:t>
            </a:r>
          </a:p>
        </p:txBody>
      </p:sp>
      <p:sp>
        <p:nvSpPr>
          <p:cNvPr id="3" name="Содержимое 2"/>
          <p:cNvSpPr>
            <a:spLocks noGrp="1"/>
          </p:cNvSpPr>
          <p:nvPr>
            <p:ph idx="1"/>
          </p:nvPr>
        </p:nvSpPr>
        <p:spPr>
          <a:xfrm>
            <a:off x="5072063" y="1928813"/>
            <a:ext cx="3543300" cy="4525962"/>
          </a:xfrm>
        </p:spPr>
        <p:txBody>
          <a:bodyPr>
            <a:normAutofit/>
          </a:bodyPr>
          <a:lstStyle/>
          <a:p>
            <a:pPr>
              <a:lnSpc>
                <a:spcPct val="90000"/>
              </a:lnSpc>
              <a:buFont typeface="Arial" charset="0"/>
              <a:buNone/>
            </a:pPr>
            <a:r>
              <a:rPr lang="ru-RU" sz="2700" b="1" smtClean="0"/>
              <a:t>Гладиа́тор</a:t>
            </a:r>
            <a:r>
              <a:rPr lang="ru-RU" sz="2700" smtClean="0"/>
              <a:t> (</a:t>
            </a:r>
            <a:r>
              <a:rPr lang="ru-RU" sz="2700" u="sng" smtClean="0">
                <a:hlinkClick r:id="rId2"/>
              </a:rPr>
              <a:t>лат.</a:t>
            </a:r>
            <a:r>
              <a:rPr lang="ru-RU" sz="2700" smtClean="0"/>
              <a:t> </a:t>
            </a:r>
            <a:r>
              <a:rPr lang="ru-RU" sz="2700" i="1" smtClean="0"/>
              <a:t>gladiator</a:t>
            </a:r>
            <a:r>
              <a:rPr lang="ru-RU" sz="2700" smtClean="0"/>
              <a:t> — «меченосец», от </a:t>
            </a:r>
            <a:r>
              <a:rPr lang="ru-RU" sz="2700" i="1" smtClean="0"/>
              <a:t>gladius</a:t>
            </a:r>
            <a:r>
              <a:rPr lang="ru-RU" sz="2700" smtClean="0"/>
              <a:t> — «</a:t>
            </a:r>
            <a:r>
              <a:rPr lang="ru-RU" sz="2700" u="sng" smtClean="0">
                <a:hlinkClick r:id="rId3"/>
              </a:rPr>
              <a:t>меч</a:t>
            </a:r>
            <a:r>
              <a:rPr lang="ru-RU" sz="2700" smtClean="0"/>
              <a:t>», «</a:t>
            </a:r>
            <a:r>
              <a:rPr lang="ru-RU" sz="2700" u="sng" smtClean="0">
                <a:hlinkClick r:id="rId4"/>
              </a:rPr>
              <a:t>гладиус</a:t>
            </a:r>
            <a:r>
              <a:rPr lang="ru-RU" sz="2700" smtClean="0"/>
              <a:t>») — боец в </a:t>
            </a:r>
            <a:r>
              <a:rPr lang="ru-RU" sz="2700" u="sng" smtClean="0">
                <a:hlinkClick r:id="rId5"/>
              </a:rPr>
              <a:t>Древнем Риме</a:t>
            </a:r>
            <a:r>
              <a:rPr lang="ru-RU" sz="2700" smtClean="0"/>
              <a:t>, который сражался с подобными себе на забаву публики на специальных </a:t>
            </a:r>
            <a:r>
              <a:rPr lang="ru-RU" sz="2700" u="sng" smtClean="0"/>
              <a:t>аренах</a:t>
            </a:r>
            <a:endParaRPr lang="ru-RU" sz="2700" smtClean="0"/>
          </a:p>
          <a:p>
            <a:pPr>
              <a:lnSpc>
                <a:spcPct val="90000"/>
              </a:lnSpc>
              <a:buFont typeface="Arial" charset="0"/>
              <a:buNone/>
            </a:pPr>
            <a:endParaRPr lang="ru-RU" sz="2700" smtClean="0"/>
          </a:p>
        </p:txBody>
      </p:sp>
      <p:pic>
        <p:nvPicPr>
          <p:cNvPr id="65539" name="Picture 2" descr="http://donturistik.ru/wp-content/uploads/2012/03/roman_gladiators.jpg"/>
          <p:cNvPicPr>
            <a:picLocks noChangeAspect="1" noChangeArrowheads="1"/>
          </p:cNvPicPr>
          <p:nvPr/>
        </p:nvPicPr>
        <p:blipFill>
          <a:blip r:embed="rId6"/>
          <a:srcRect/>
          <a:stretch>
            <a:fillRect/>
          </a:stretch>
        </p:blipFill>
        <p:spPr bwMode="auto">
          <a:xfrm>
            <a:off x="642938" y="1785938"/>
            <a:ext cx="4071937"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14313"/>
            <a:ext cx="5429250" cy="6357937"/>
          </a:xfrm>
        </p:spPr>
        <p:txBody>
          <a:bodyPr rtlCol="0">
            <a:normAutofit fontScale="62500" lnSpcReduction="20000"/>
          </a:bodyPr>
          <a:lstStyle/>
          <a:p>
            <a:pPr>
              <a:spcAft>
                <a:spcPts val="0"/>
              </a:spcAft>
              <a:buFont typeface="Arial" pitchFamily="34" charset="0"/>
              <a:buChar char="•"/>
              <a:defRPr/>
            </a:pPr>
            <a:endParaRPr lang="ru-RU" dirty="0" smtClean="0"/>
          </a:p>
          <a:p>
            <a:pPr>
              <a:spcAft>
                <a:spcPts val="0"/>
              </a:spcAft>
              <a:buFont typeface="Arial" pitchFamily="34" charset="0"/>
              <a:buChar char="•"/>
              <a:defRPr/>
            </a:pPr>
            <a:r>
              <a:rPr lang="ru-RU" dirty="0" smtClean="0"/>
              <a:t>Основной причиной гладиаторских игр являлся заимствованный у этрусков погребальный обряд, подобный древней борьбе </a:t>
            </a:r>
            <a:r>
              <a:rPr lang="ru-RU" dirty="0" err="1" smtClean="0"/>
              <a:t>сумо</a:t>
            </a:r>
            <a:r>
              <a:rPr lang="ru-RU" dirty="0" smtClean="0"/>
              <a:t> в Японии. Потенциальные жертвы человеческих жертвоприношений — не только рабы, но и свободные — должны были с мечами в руках сражаться около </a:t>
            </a:r>
            <a:r>
              <a:rPr lang="ru-RU" u="sng" dirty="0" smtClean="0">
                <a:hlinkClick r:id="rId2"/>
              </a:rPr>
              <a:t>могилы</a:t>
            </a:r>
            <a:r>
              <a:rPr lang="ru-RU" dirty="0" smtClean="0"/>
              <a:t>, и, таким образом, погибал слабый, а сильный оставался в живых, вызывая </a:t>
            </a:r>
            <a:r>
              <a:rPr lang="ru-RU" u="sng" dirty="0" smtClean="0">
                <a:hlinkClick r:id="rId3"/>
              </a:rPr>
              <a:t>восторг</a:t>
            </a:r>
            <a:r>
              <a:rPr lang="ru-RU" dirty="0" smtClean="0"/>
              <a:t> присутствующих. Многие рабы добровольно старались попасть в школу гладиаторов, так как сражаясь на арене и завоевывая уважение публики, они могли завоевать себе свободу. Нередко рабы затевали драки между собой, чтобы таким образом показать свою силу перед центурионами. В школе гладиаторов новичков ожидали суровые тренировки, многие не справлялись с тяжелой нагрузкой.</a:t>
            </a:r>
          </a:p>
          <a:p>
            <a:pPr>
              <a:spcAft>
                <a:spcPts val="0"/>
              </a:spcAft>
              <a:buFont typeface="Arial" pitchFamily="34" charset="0"/>
              <a:buChar char="•"/>
              <a:defRPr/>
            </a:pPr>
            <a:r>
              <a:rPr lang="ru-RU" dirty="0" smtClean="0"/>
              <a:t>В </a:t>
            </a:r>
            <a:r>
              <a:rPr lang="ru-RU" u="sng" dirty="0" smtClean="0">
                <a:hlinkClick r:id="rId4"/>
              </a:rPr>
              <a:t>106 г. до н. э.</a:t>
            </a:r>
            <a:r>
              <a:rPr lang="ru-RU" dirty="0" smtClean="0"/>
              <a:t> гладиаторские игры вводятся в число публичных зрелищ.</a:t>
            </a:r>
          </a:p>
          <a:p>
            <a:pPr fontAlgn="auto">
              <a:spcAft>
                <a:spcPts val="0"/>
              </a:spcAft>
              <a:buFont typeface="Arial" pitchFamily="34" charset="0"/>
              <a:buChar char="•"/>
              <a:defRPr/>
            </a:pPr>
            <a:r>
              <a:rPr lang="ru-RU" dirty="0" smtClean="0"/>
              <a:t/>
            </a:r>
            <a:br>
              <a:rPr lang="ru-RU" dirty="0" smtClean="0"/>
            </a:br>
            <a:endParaRPr lang="ru-RU" dirty="0"/>
          </a:p>
        </p:txBody>
      </p:sp>
      <p:pic>
        <p:nvPicPr>
          <p:cNvPr id="66562" name="Picture 2" descr="http://antoha.gorod.tomsk.ru/uploads/11376/1244957807/1180690282_bezimeni58.jpg"/>
          <p:cNvPicPr>
            <a:picLocks noChangeAspect="1" noChangeArrowheads="1"/>
          </p:cNvPicPr>
          <p:nvPr/>
        </p:nvPicPr>
        <p:blipFill>
          <a:blip r:embed="rId5"/>
          <a:srcRect/>
          <a:stretch>
            <a:fillRect/>
          </a:stretch>
        </p:blipFill>
        <p:spPr bwMode="auto">
          <a:xfrm>
            <a:off x="5734050" y="1357313"/>
            <a:ext cx="31242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Содержимое 2"/>
          <p:cNvSpPr>
            <a:spLocks noGrp="1"/>
          </p:cNvSpPr>
          <p:nvPr>
            <p:ph idx="1"/>
          </p:nvPr>
        </p:nvSpPr>
        <p:spPr>
          <a:xfrm>
            <a:off x="3000375" y="0"/>
            <a:ext cx="6143625" cy="6858000"/>
          </a:xfrm>
        </p:spPr>
        <p:txBody>
          <a:bodyPr/>
          <a:lstStyle/>
          <a:p>
            <a:r>
              <a:rPr lang="ru-RU" sz="1800" b="1" smtClean="0">
                <a:solidFill>
                  <a:srgbClr val="002060"/>
                </a:solidFill>
              </a:rPr>
              <a:t>В случае, когда гладиатор был ранен и не мог сражаться, он поднимал указательный и средний палец вверх, таким образом прося публику решить его участь. В зависимости от мнения толпы, победитель должен был добить лежащего или оставить его в живых, если тот заслужил жизнь доблестным сопротивлением. В играх, проводившихся в самом Риме, Толпа «голосовала» при помощи </a:t>
            </a:r>
            <a:r>
              <a:rPr lang="ru-RU" sz="1800" b="1" u="sng" smtClean="0">
                <a:solidFill>
                  <a:srgbClr val="002060"/>
                </a:solidFill>
                <a:hlinkClick r:id="rId2"/>
              </a:rPr>
              <a:t>жестов</a:t>
            </a:r>
            <a:r>
              <a:rPr lang="ru-RU" sz="1800" b="1" smtClean="0">
                <a:solidFill>
                  <a:srgbClr val="002060"/>
                </a:solidFill>
              </a:rPr>
              <a:t>, которые со временем менялись. Если гладиатор смог впечатлить публику своей воинской удалью, его могли помиловать. Знатные римляне, что устраивали бои, могли помиловать гладиатора, но сохранять жизнь каждого гладиатора для них было позорно, так как их могли посчитать скупыми.</a:t>
            </a:r>
          </a:p>
          <a:p>
            <a:r>
              <a:rPr lang="ru-RU" sz="1800" b="1" smtClean="0">
                <a:solidFill>
                  <a:srgbClr val="002060"/>
                </a:solidFill>
              </a:rPr>
              <a:t>Хотя распространено мнение, что «</a:t>
            </a:r>
            <a:r>
              <a:rPr lang="ru-RU" sz="1800" b="1" u="sng" smtClean="0">
                <a:solidFill>
                  <a:srgbClr val="002060"/>
                </a:solidFill>
                <a:hlinkClick r:id="rId3"/>
              </a:rPr>
              <a:t>поднятый палец</a:t>
            </a:r>
            <a:r>
              <a:rPr lang="ru-RU" sz="1800" b="1" smtClean="0">
                <a:solidFill>
                  <a:srgbClr val="002060"/>
                </a:solidFill>
              </a:rPr>
              <a:t>» означал «Жизнь», а опущенный — «Смерть» (в таком виде жесты используются сейчас для одобрения и осуждения), на большинстве античных игр вне зависимости от направления оттопыренный палец означал «смерть», символизируя движением добивающий меч, а «Жизнь» обозначал просто спрятанный большой палец в </a:t>
            </a:r>
            <a:r>
              <a:rPr lang="ru-RU" sz="1800" b="1" u="sng" smtClean="0">
                <a:solidFill>
                  <a:srgbClr val="002060"/>
                </a:solidFill>
                <a:hlinkClick r:id="rId4"/>
              </a:rPr>
              <a:t>кулак</a:t>
            </a:r>
            <a:r>
              <a:rPr lang="ru-RU" sz="1800" b="1" smtClean="0">
                <a:solidFill>
                  <a:srgbClr val="002060"/>
                </a:solidFill>
              </a:rPr>
              <a:t>. Не последнюю роль играли и крики с пожеланиями.</a:t>
            </a:r>
          </a:p>
          <a:p>
            <a:pPr>
              <a:buFont typeface="Arial" charset="0"/>
              <a:buNone/>
            </a:pPr>
            <a:r>
              <a:rPr lang="ru-RU" sz="1800" b="1" smtClean="0">
                <a:solidFill>
                  <a:srgbClr val="002060"/>
                </a:solidFill>
              </a:rPr>
              <a:t/>
            </a:r>
            <a:br>
              <a:rPr lang="ru-RU" sz="1800" b="1" smtClean="0">
                <a:solidFill>
                  <a:srgbClr val="002060"/>
                </a:solidFill>
              </a:rPr>
            </a:br>
            <a:endParaRPr lang="ru-RU" sz="1800" b="1" smtClean="0">
              <a:solidFill>
                <a:srgbClr val="002060"/>
              </a:solidFill>
            </a:endParaRPr>
          </a:p>
        </p:txBody>
      </p:sp>
      <p:sp>
        <p:nvSpPr>
          <p:cNvPr id="67586" name="Прямоугольник 3"/>
          <p:cNvSpPr>
            <a:spLocks noChangeArrowheads="1"/>
          </p:cNvSpPr>
          <p:nvPr/>
        </p:nvSpPr>
        <p:spPr bwMode="auto">
          <a:xfrm>
            <a:off x="1643063" y="2786063"/>
            <a:ext cx="238125" cy="369887"/>
          </a:xfrm>
          <a:prstGeom prst="rect">
            <a:avLst/>
          </a:prstGeom>
          <a:noFill/>
          <a:ln w="9525">
            <a:noFill/>
            <a:miter lim="800000"/>
            <a:headEnd/>
            <a:tailEnd/>
          </a:ln>
        </p:spPr>
        <p:txBody>
          <a:bodyPr wrap="none">
            <a:spAutoFit/>
          </a:bodyPr>
          <a:lstStyle/>
          <a:p>
            <a:r>
              <a:rPr lang="ru-RU">
                <a:latin typeface="Calibri" pitchFamily="34" charset="0"/>
              </a:rPr>
              <a:t> </a:t>
            </a:r>
          </a:p>
        </p:txBody>
      </p:sp>
      <p:sp>
        <p:nvSpPr>
          <p:cNvPr id="67587" name="Прямоугольник 4"/>
          <p:cNvSpPr>
            <a:spLocks noChangeArrowheads="1"/>
          </p:cNvSpPr>
          <p:nvPr/>
        </p:nvSpPr>
        <p:spPr bwMode="auto">
          <a:xfrm>
            <a:off x="4452938" y="3244850"/>
            <a:ext cx="238125" cy="368300"/>
          </a:xfrm>
          <a:prstGeom prst="rect">
            <a:avLst/>
          </a:prstGeom>
          <a:noFill/>
          <a:ln w="9525">
            <a:noFill/>
            <a:miter lim="800000"/>
            <a:headEnd/>
            <a:tailEnd/>
          </a:ln>
        </p:spPr>
        <p:txBody>
          <a:bodyPr wrap="none">
            <a:spAutoFit/>
          </a:bodyPr>
          <a:lstStyle/>
          <a:p>
            <a:r>
              <a:rPr lang="ru-RU">
                <a:latin typeface="Calibri" pitchFamily="34" charset="0"/>
              </a:rPr>
              <a:t> </a:t>
            </a:r>
          </a:p>
        </p:txBody>
      </p:sp>
      <p:pic>
        <p:nvPicPr>
          <p:cNvPr id="67588" name="Picture 2" descr="http://copypast.ru/foto8/2502/pochemu_gladiatora_vykinuli_kak_musor_2.jpg"/>
          <p:cNvPicPr>
            <a:picLocks noChangeAspect="1" noChangeArrowheads="1"/>
          </p:cNvPicPr>
          <p:nvPr/>
        </p:nvPicPr>
        <p:blipFill>
          <a:blip r:embed="rId5"/>
          <a:srcRect/>
          <a:stretch>
            <a:fillRect/>
          </a:stretch>
        </p:blipFill>
        <p:spPr bwMode="auto">
          <a:xfrm>
            <a:off x="0" y="0"/>
            <a:ext cx="3214688" cy="3214688"/>
          </a:xfrm>
          <a:prstGeom prst="rect">
            <a:avLst/>
          </a:prstGeom>
          <a:noFill/>
          <a:ln w="9525">
            <a:noFill/>
            <a:miter lim="800000"/>
            <a:headEnd/>
            <a:tailEnd/>
          </a:ln>
        </p:spPr>
      </p:pic>
      <p:pic>
        <p:nvPicPr>
          <p:cNvPr id="67589" name="Picture 4" descr="http://cs5300.vk.me/g38304070/a_07f24d29.jpg"/>
          <p:cNvPicPr>
            <a:picLocks noChangeAspect="1" noChangeArrowheads="1"/>
          </p:cNvPicPr>
          <p:nvPr/>
        </p:nvPicPr>
        <p:blipFill>
          <a:blip r:embed="rId6"/>
          <a:srcRect/>
          <a:stretch>
            <a:fillRect/>
          </a:stretch>
        </p:blipFill>
        <p:spPr bwMode="auto">
          <a:xfrm>
            <a:off x="285750" y="3305175"/>
            <a:ext cx="2786063"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50"/>
          </a:xfrm>
        </p:spPr>
        <p:txBody>
          <a:bodyPr rtlCol="0">
            <a:normAutofit fontScale="90000"/>
          </a:bodyPr>
          <a:lstStyle/>
          <a:p>
            <a:pPr fontAlgn="auto">
              <a:spcAft>
                <a:spcPts val="0"/>
              </a:spcAft>
              <a:defRPr/>
            </a:pPr>
            <a:r>
              <a:rPr lang="ru-RU" b="1" dirty="0" smtClean="0">
                <a:solidFill>
                  <a:srgbClr val="002060"/>
                </a:solidFill>
              </a:rPr>
              <a:t>Умей  критически  мыслить!</a:t>
            </a:r>
            <a:endParaRPr lang="ru-RU" b="1" dirty="0">
              <a:solidFill>
                <a:srgbClr val="002060"/>
              </a:solidFill>
            </a:endParaRPr>
          </a:p>
        </p:txBody>
      </p:sp>
      <p:sp>
        <p:nvSpPr>
          <p:cNvPr id="68610" name="Содержимое 2"/>
          <p:cNvSpPr>
            <a:spLocks noGrp="1"/>
          </p:cNvSpPr>
          <p:nvPr>
            <p:ph idx="1"/>
          </p:nvPr>
        </p:nvSpPr>
        <p:spPr>
          <a:xfrm>
            <a:off x="4643438" y="928688"/>
            <a:ext cx="4500562" cy="5429250"/>
          </a:xfrm>
        </p:spPr>
        <p:txBody>
          <a:bodyPr/>
          <a:lstStyle/>
          <a:p>
            <a:pPr>
              <a:buFont typeface="Arial" charset="0"/>
              <a:buNone/>
            </a:pPr>
            <a:r>
              <a:rPr lang="ru-RU" sz="2400" smtClean="0"/>
              <a:t>     В некоторых статья о строительстве Колизея есть информация, что в этом здании нет туалетов.</a:t>
            </a:r>
          </a:p>
          <a:p>
            <a:pPr>
              <a:buFont typeface="Arial" charset="0"/>
              <a:buNone/>
            </a:pPr>
            <a:r>
              <a:rPr lang="ru-RU" sz="2400" smtClean="0"/>
              <a:t>      В день Колизей посещают до 70 тысяч римлян и проводят там целый день, наблюдая бои гладиаторов. При этом римляне много едят и пьют.</a:t>
            </a:r>
          </a:p>
          <a:p>
            <a:pPr>
              <a:buFont typeface="Arial" charset="0"/>
              <a:buNone/>
            </a:pPr>
            <a:r>
              <a:rPr lang="ru-RU" sz="2400" smtClean="0"/>
              <a:t>    </a:t>
            </a:r>
            <a:r>
              <a:rPr lang="ru-RU" sz="2400" u="sng" smtClean="0"/>
              <a:t> Вопрос: </a:t>
            </a:r>
            <a:r>
              <a:rPr lang="ru-RU" sz="2400" b="1" u="sng" smtClean="0">
                <a:solidFill>
                  <a:srgbClr val="002060"/>
                </a:solidFill>
              </a:rPr>
              <a:t>неужели строители Колизея были так глупы, что не предусмотрели  нужды граждан Рима? Или это не правы журналисты?</a:t>
            </a:r>
          </a:p>
        </p:txBody>
      </p:sp>
      <p:pic>
        <p:nvPicPr>
          <p:cNvPr id="68611" name="Picture 2" descr="D:\педсовет\1304429969_dostoprimechatelnosti-rima-7.jpg"/>
          <p:cNvPicPr>
            <a:picLocks noChangeAspect="1" noChangeArrowheads="1"/>
          </p:cNvPicPr>
          <p:nvPr/>
        </p:nvPicPr>
        <p:blipFill>
          <a:blip r:embed="rId2"/>
          <a:srcRect/>
          <a:stretch>
            <a:fillRect/>
          </a:stretch>
        </p:blipFill>
        <p:spPr bwMode="auto">
          <a:xfrm>
            <a:off x="0" y="2000250"/>
            <a:ext cx="4667250"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title"/>
          </p:nvPr>
        </p:nvSpPr>
        <p:spPr>
          <a:xfrm>
            <a:off x="500063" y="0"/>
            <a:ext cx="8229600" cy="796925"/>
          </a:xfrm>
        </p:spPr>
        <p:txBody>
          <a:bodyPr/>
          <a:lstStyle/>
          <a:p>
            <a:r>
              <a:rPr lang="ru-RU" b="1" smtClean="0">
                <a:solidFill>
                  <a:srgbClr val="002060"/>
                </a:solidFill>
              </a:rPr>
              <a:t>Римские  туалеты</a:t>
            </a:r>
          </a:p>
        </p:txBody>
      </p:sp>
      <p:sp>
        <p:nvSpPr>
          <p:cNvPr id="69634" name="Содержимое 2"/>
          <p:cNvSpPr>
            <a:spLocks noGrp="1"/>
          </p:cNvSpPr>
          <p:nvPr>
            <p:ph idx="1"/>
          </p:nvPr>
        </p:nvSpPr>
        <p:spPr>
          <a:xfrm>
            <a:off x="214313" y="4500563"/>
            <a:ext cx="8643937" cy="2357437"/>
          </a:xfrm>
        </p:spPr>
        <p:txBody>
          <a:bodyPr/>
          <a:lstStyle/>
          <a:p>
            <a:pPr>
              <a:buFont typeface="Arial" charset="0"/>
              <a:buNone/>
            </a:pPr>
            <a:r>
              <a:rPr lang="ru-RU" sz="2000" b="1" smtClean="0">
                <a:solidFill>
                  <a:srgbClr val="002060"/>
                </a:solidFill>
              </a:rPr>
              <a:t>       Был момент, когда в императорском Риме насчитывалось целых 144 общественных туалета. Веспасиан ввел налог  на туалеты, а когда его сын запротестовал, император сказал знаменитую фразу: «Деньги не пахнут».</a:t>
            </a:r>
          </a:p>
          <a:p>
            <a:pPr>
              <a:buFont typeface="Arial" charset="0"/>
              <a:buNone/>
            </a:pPr>
            <a:r>
              <a:rPr lang="ru-RU" sz="2000" b="1" smtClean="0">
                <a:solidFill>
                  <a:srgbClr val="002060"/>
                </a:solidFill>
              </a:rPr>
              <a:t>      Уборная — наряду с форумом — одно из "публичных мест" Рима: кто-то тихонько беседует, а кто-то навязывается соседу с разговорами, кто-то привлекает всеобщее внимание новым анекдотом. </a:t>
            </a:r>
          </a:p>
          <a:p>
            <a:pPr>
              <a:buFont typeface="Arial" charset="0"/>
              <a:buNone/>
            </a:pPr>
            <a:endParaRPr lang="ru-RU" sz="2000" smtClean="0"/>
          </a:p>
        </p:txBody>
      </p:sp>
      <p:pic>
        <p:nvPicPr>
          <p:cNvPr id="69635" name="Picture 2" descr="D:\педсовет\1358237378_6.jpg"/>
          <p:cNvPicPr>
            <a:picLocks noChangeAspect="1" noChangeArrowheads="1"/>
          </p:cNvPicPr>
          <p:nvPr/>
        </p:nvPicPr>
        <p:blipFill>
          <a:blip r:embed="rId2"/>
          <a:srcRect/>
          <a:stretch>
            <a:fillRect/>
          </a:stretch>
        </p:blipFill>
        <p:spPr bwMode="auto">
          <a:xfrm>
            <a:off x="1500188" y="785813"/>
            <a:ext cx="5930900" cy="370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D:\педсовет\6a44f72dda80025b9ffae469767de371.jpg"/>
          <p:cNvPicPr>
            <a:picLocks noChangeAspect="1" noChangeArrowheads="1"/>
          </p:cNvPicPr>
          <p:nvPr/>
        </p:nvPicPr>
        <p:blipFill>
          <a:blip r:embed="rId2"/>
          <a:srcRect/>
          <a:stretch>
            <a:fillRect/>
          </a:stretch>
        </p:blipFill>
        <p:spPr bwMode="auto">
          <a:xfrm>
            <a:off x="1357313" y="214313"/>
            <a:ext cx="6429375"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D:\педсовет\terma.jpg"/>
          <p:cNvPicPr>
            <a:picLocks noChangeAspect="1" noChangeArrowheads="1"/>
          </p:cNvPicPr>
          <p:nvPr/>
        </p:nvPicPr>
        <p:blipFill>
          <a:blip r:embed="rId2"/>
          <a:srcRect/>
          <a:stretch>
            <a:fillRect/>
          </a:stretch>
        </p:blipFill>
        <p:spPr bwMode="auto">
          <a:xfrm>
            <a:off x="0" y="857250"/>
            <a:ext cx="8739188" cy="6000750"/>
          </a:xfrm>
          <a:prstGeom prst="rect">
            <a:avLst/>
          </a:prstGeom>
          <a:noFill/>
          <a:ln w="9525">
            <a:noFill/>
            <a:miter lim="800000"/>
            <a:headEnd/>
            <a:tailEnd/>
          </a:ln>
        </p:spPr>
      </p:pic>
      <p:sp>
        <p:nvSpPr>
          <p:cNvPr id="71682" name="Заголовок 4"/>
          <p:cNvSpPr>
            <a:spLocks noGrp="1"/>
          </p:cNvSpPr>
          <p:nvPr>
            <p:ph type="title"/>
          </p:nvPr>
        </p:nvSpPr>
        <p:spPr>
          <a:xfrm>
            <a:off x="428625" y="0"/>
            <a:ext cx="8229600" cy="857250"/>
          </a:xfrm>
        </p:spPr>
        <p:txBody>
          <a:bodyPr/>
          <a:lstStyle/>
          <a:p>
            <a:r>
              <a:rPr lang="ru-RU" b="1" smtClean="0">
                <a:solidFill>
                  <a:srgbClr val="002060"/>
                </a:solidFill>
              </a:rPr>
              <a:t>13:15–14:30. Все в термы!</a:t>
            </a:r>
            <a:endParaRPr lang="ru-RU"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
            </a:r>
            <a:br>
              <a:rPr lang="ru-RU" b="1" dirty="0" smtClean="0">
                <a:solidFill>
                  <a:srgbClr val="002060"/>
                </a:solidFill>
              </a:rPr>
            </a:br>
            <a:endParaRPr lang="ru-RU" b="1" dirty="0">
              <a:solidFill>
                <a:srgbClr val="002060"/>
              </a:solidFill>
            </a:endParaRPr>
          </a:p>
        </p:txBody>
      </p:sp>
      <p:sp>
        <p:nvSpPr>
          <p:cNvPr id="3" name="Содержимое 2"/>
          <p:cNvSpPr>
            <a:spLocks noGrp="1"/>
          </p:cNvSpPr>
          <p:nvPr>
            <p:ph idx="1"/>
          </p:nvPr>
        </p:nvSpPr>
        <p:spPr>
          <a:xfrm>
            <a:off x="457200" y="5715000"/>
            <a:ext cx="8229600" cy="411163"/>
          </a:xfrm>
        </p:spPr>
        <p:txBody>
          <a:bodyPr rtlCol="0">
            <a:normAutofit fontScale="77500" lnSpcReduction="20000"/>
          </a:bodyPr>
          <a:lstStyle/>
          <a:p>
            <a:pPr fontAlgn="auto">
              <a:spcAft>
                <a:spcPts val="0"/>
              </a:spcAft>
              <a:buFont typeface="Arial" pitchFamily="34" charset="0"/>
              <a:buChar char="•"/>
              <a:defRPr/>
            </a:pPr>
            <a:endParaRPr lang="ru-RU" dirty="0"/>
          </a:p>
        </p:txBody>
      </p:sp>
      <p:pic>
        <p:nvPicPr>
          <p:cNvPr id="72707" name="Picture 1" descr="D:\педсовет\Rim5h500.gif"/>
          <p:cNvPicPr>
            <a:picLocks noChangeAspect="1" noChangeArrowheads="1"/>
          </p:cNvPicPr>
          <p:nvPr/>
        </p:nvPicPr>
        <p:blipFill>
          <a:blip r:embed="rId2"/>
          <a:srcRect/>
          <a:stretch>
            <a:fillRect/>
          </a:stretch>
        </p:blipFill>
        <p:spPr bwMode="auto">
          <a:xfrm>
            <a:off x="77788" y="500063"/>
            <a:ext cx="89884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28625" y="0"/>
            <a:ext cx="8229600" cy="928688"/>
          </a:xfrm>
        </p:spPr>
        <p:txBody>
          <a:bodyPr/>
          <a:lstStyle/>
          <a:p>
            <a:r>
              <a:rPr lang="ru-RU" b="1" smtClean="0">
                <a:solidFill>
                  <a:srgbClr val="002060"/>
                </a:solidFill>
              </a:rPr>
              <a:t>АППИЕВА  ДОРОГА</a:t>
            </a:r>
          </a:p>
        </p:txBody>
      </p:sp>
      <p:sp>
        <p:nvSpPr>
          <p:cNvPr id="18434" name="AutoShape 2" descr="https://upload.wikimedia.org/wikipedia/commons/thumb/b/b9/Estradas_consulares.svg/300px-Estradas_consulares.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8435" name="AutoShape 4" descr="https://upload.wikimedia.org/wikipedia/commons/thumb/b/b9/Estradas_consulares.svg/300px-Estradas_consulares.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18436" name="Picture 5" descr="D:\педсовет\Аппиева-дорога.jpg"/>
          <p:cNvPicPr>
            <a:picLocks noChangeAspect="1" noChangeArrowheads="1"/>
          </p:cNvPicPr>
          <p:nvPr/>
        </p:nvPicPr>
        <p:blipFill>
          <a:blip r:embed="rId2"/>
          <a:srcRect/>
          <a:stretch>
            <a:fillRect/>
          </a:stretch>
        </p:blipFill>
        <p:spPr bwMode="auto">
          <a:xfrm>
            <a:off x="1500188" y="857250"/>
            <a:ext cx="6334125" cy="4219575"/>
          </a:xfrm>
          <a:prstGeom prst="rect">
            <a:avLst/>
          </a:prstGeom>
          <a:noFill/>
          <a:ln w="9525">
            <a:noFill/>
            <a:miter lim="800000"/>
            <a:headEnd/>
            <a:tailEnd/>
          </a:ln>
        </p:spPr>
      </p:pic>
      <p:sp>
        <p:nvSpPr>
          <p:cNvPr id="18437" name="TextBox 5"/>
          <p:cNvSpPr txBox="1">
            <a:spLocks noChangeArrowheads="1"/>
          </p:cNvSpPr>
          <p:nvPr/>
        </p:nvSpPr>
        <p:spPr bwMode="auto">
          <a:xfrm>
            <a:off x="428625" y="5357813"/>
            <a:ext cx="8286750" cy="1323975"/>
          </a:xfrm>
          <a:prstGeom prst="rect">
            <a:avLst/>
          </a:prstGeom>
          <a:noFill/>
          <a:ln w="9525">
            <a:noFill/>
            <a:miter lim="800000"/>
            <a:headEnd/>
            <a:tailEnd/>
          </a:ln>
        </p:spPr>
        <p:txBody>
          <a:bodyPr>
            <a:spAutoFit/>
          </a:bodyPr>
          <a:lstStyle/>
          <a:p>
            <a:pPr algn="ctr"/>
            <a:r>
              <a:rPr lang="ru-RU" sz="2000" b="1">
                <a:solidFill>
                  <a:srgbClr val="002060"/>
                </a:solidFill>
                <a:latin typeface="Calibri" pitchFamily="34" charset="0"/>
              </a:rPr>
              <a:t>Аппиева дорога – первая мощённая дорога в Италии – «царица» римских дорог.</a:t>
            </a:r>
          </a:p>
          <a:p>
            <a:pPr algn="ctr"/>
            <a:r>
              <a:rPr lang="ru-RU" sz="2000" b="1">
                <a:solidFill>
                  <a:srgbClr val="002060"/>
                </a:solidFill>
                <a:latin typeface="Calibri" pitchFamily="34" charset="0"/>
              </a:rPr>
              <a:t>Названа в честь римского государственного деятеля – Аппия, по приказу которого её проложили.</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5357813"/>
            <a:ext cx="8229600" cy="1268412"/>
          </a:xfrm>
        </p:spPr>
        <p:txBody>
          <a:bodyPr rtlCol="0">
            <a:normAutofit fontScale="70000" lnSpcReduction="20000"/>
          </a:bodyPr>
          <a:lstStyle/>
          <a:p>
            <a:pPr fontAlgn="auto">
              <a:spcAft>
                <a:spcPts val="0"/>
              </a:spcAft>
              <a:buFont typeface="Arial" pitchFamily="34" charset="0"/>
              <a:buNone/>
              <a:defRPr/>
            </a:pPr>
            <a:r>
              <a:rPr lang="ru-RU" b="1" dirty="0" smtClean="0">
                <a:solidFill>
                  <a:srgbClr val="002060"/>
                </a:solidFill>
              </a:rPr>
              <a:t>Термы — античные бани в классической </a:t>
            </a:r>
            <a:r>
              <a:rPr lang="ru-RU" b="1" dirty="0" smtClean="0">
                <a:solidFill>
                  <a:srgbClr val="002060"/>
                </a:solidFill>
                <a:hlinkClick r:id="rId2" tooltip="Древняя Греция"/>
              </a:rPr>
              <a:t>Греции</a:t>
            </a:r>
            <a:r>
              <a:rPr lang="ru-RU" b="1" dirty="0" smtClean="0">
                <a:solidFill>
                  <a:srgbClr val="002060"/>
                </a:solidFill>
              </a:rPr>
              <a:t> — при больших домах и </a:t>
            </a:r>
            <a:r>
              <a:rPr lang="ru-RU" b="1" dirty="0" err="1" smtClean="0">
                <a:solidFill>
                  <a:srgbClr val="002060"/>
                </a:solidFill>
                <a:hlinkClick r:id="rId3" tooltip="Гимнасий"/>
              </a:rPr>
              <a:t>гимнасиях</a:t>
            </a:r>
            <a:r>
              <a:rPr lang="ru-RU" b="1" dirty="0" smtClean="0">
                <a:solidFill>
                  <a:srgbClr val="002060"/>
                </a:solidFill>
              </a:rPr>
              <a:t>; в период </a:t>
            </a:r>
            <a:r>
              <a:rPr lang="ru-RU" b="1" dirty="0" smtClean="0">
                <a:solidFill>
                  <a:srgbClr val="002060"/>
                </a:solidFill>
                <a:hlinkClick r:id="rId4" tooltip="Эллинизм"/>
              </a:rPr>
              <a:t>эллинизма</a:t>
            </a:r>
            <a:r>
              <a:rPr lang="ru-RU" b="1" dirty="0" smtClean="0">
                <a:solidFill>
                  <a:srgbClr val="002060"/>
                </a:solidFill>
              </a:rPr>
              <a:t> ими пользовалось всё население города. В </a:t>
            </a:r>
            <a:r>
              <a:rPr lang="ru-RU" b="1" dirty="0" smtClean="0">
                <a:solidFill>
                  <a:srgbClr val="002060"/>
                </a:solidFill>
                <a:hlinkClick r:id="rId5" tooltip="Древний Рим"/>
              </a:rPr>
              <a:t>Древнем Риме</a:t>
            </a:r>
            <a:r>
              <a:rPr lang="ru-RU" b="1" dirty="0" smtClean="0">
                <a:solidFill>
                  <a:srgbClr val="002060"/>
                </a:solidFill>
              </a:rPr>
              <a:t> термы возникли по греческому образцу и стали центрами общественной жизни</a:t>
            </a:r>
            <a:r>
              <a:rPr lang="ru-RU" dirty="0" smtClean="0"/>
              <a:t>.</a:t>
            </a:r>
            <a:endParaRPr lang="ru-RU" dirty="0"/>
          </a:p>
        </p:txBody>
      </p:sp>
      <p:pic>
        <p:nvPicPr>
          <p:cNvPr id="73730" name="Picture 3" descr="D:\педсовет\0_bead6_cc615f6_XL.jpg.jpg"/>
          <p:cNvPicPr>
            <a:picLocks noChangeAspect="1" noChangeArrowheads="1"/>
          </p:cNvPicPr>
          <p:nvPr/>
        </p:nvPicPr>
        <p:blipFill>
          <a:blip r:embed="rId6"/>
          <a:srcRect/>
          <a:stretch>
            <a:fillRect/>
          </a:stretch>
        </p:blipFill>
        <p:spPr bwMode="auto">
          <a:xfrm>
            <a:off x="1285875" y="285750"/>
            <a:ext cx="68580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rgbClr val="002060"/>
                </a:solidFill>
              </a:rPr>
              <a:t>16:00. Приглашение на пир</a:t>
            </a:r>
            <a:br>
              <a:rPr lang="ru-RU" b="1" dirty="0" smtClean="0">
                <a:solidFill>
                  <a:srgbClr val="002060"/>
                </a:solidFill>
              </a:rPr>
            </a:br>
            <a:endParaRPr lang="ru-RU" dirty="0">
              <a:solidFill>
                <a:srgbClr val="002060"/>
              </a:solidFill>
            </a:endParaRPr>
          </a:p>
        </p:txBody>
      </p:sp>
      <p:sp>
        <p:nvSpPr>
          <p:cNvPr id="3" name="Содержимое 2"/>
          <p:cNvSpPr>
            <a:spLocks noGrp="1"/>
          </p:cNvSpPr>
          <p:nvPr>
            <p:ph idx="1"/>
          </p:nvPr>
        </p:nvSpPr>
        <p:spPr>
          <a:xfrm>
            <a:off x="285750" y="5214938"/>
            <a:ext cx="8515350" cy="1411287"/>
          </a:xfrm>
        </p:spPr>
        <p:txBody>
          <a:bodyPr rtlCol="0">
            <a:normAutofit fontScale="85000" lnSpcReduction="10000"/>
          </a:bodyPr>
          <a:lstStyle/>
          <a:p>
            <a:pPr fontAlgn="auto">
              <a:spcAft>
                <a:spcPts val="0"/>
              </a:spcAft>
              <a:buFont typeface="Arial" pitchFamily="34" charset="0"/>
              <a:buNone/>
              <a:defRPr/>
            </a:pPr>
            <a:r>
              <a:rPr lang="ru-RU" dirty="0" smtClean="0"/>
              <a:t>    </a:t>
            </a:r>
            <a:r>
              <a:rPr lang="ru-RU" b="1" dirty="0" smtClean="0">
                <a:solidFill>
                  <a:srgbClr val="002060"/>
                </a:solidFill>
              </a:rPr>
              <a:t>Пиры являются необходимым элементом жизни элиты. Но остальная часть населения, 90 процентов жителей Рима, ужинает безыскусно и скромно.</a:t>
            </a:r>
            <a:endParaRPr lang="ru-RU" b="1" dirty="0">
              <a:solidFill>
                <a:srgbClr val="002060"/>
              </a:solidFill>
            </a:endParaRPr>
          </a:p>
        </p:txBody>
      </p:sp>
      <p:pic>
        <p:nvPicPr>
          <p:cNvPr id="74755" name="Picture 2" descr="D:\педсовет\Rim1.jpg"/>
          <p:cNvPicPr>
            <a:picLocks noChangeAspect="1" noChangeArrowheads="1"/>
          </p:cNvPicPr>
          <p:nvPr/>
        </p:nvPicPr>
        <p:blipFill>
          <a:blip r:embed="rId2"/>
          <a:srcRect/>
          <a:stretch>
            <a:fillRect/>
          </a:stretch>
        </p:blipFill>
        <p:spPr bwMode="auto">
          <a:xfrm>
            <a:off x="1928813" y="928688"/>
            <a:ext cx="5318125"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4429125"/>
            <a:ext cx="8643937" cy="2428875"/>
          </a:xfrm>
        </p:spPr>
        <p:txBody>
          <a:bodyPr rtlCol="0">
            <a:normAutofit fontScale="55000" lnSpcReduction="20000"/>
          </a:bodyPr>
          <a:lstStyle/>
          <a:p>
            <a:pPr fontAlgn="auto">
              <a:spcAft>
                <a:spcPts val="0"/>
              </a:spcAft>
              <a:buFont typeface="Arial" pitchFamily="34" charset="0"/>
              <a:buChar char="•"/>
              <a:defRPr/>
            </a:pPr>
            <a:r>
              <a:rPr lang="ru-RU" b="1" dirty="0" smtClean="0">
                <a:solidFill>
                  <a:srgbClr val="002060"/>
                </a:solidFill>
              </a:rPr>
              <a:t>О чем же говорят на пиру? Касаться политических вопросов считается неуместным. Все остальные темы приветствуются, особенно шутки, анекдоты, примерно как на наших вечеринках. И еще стихи.</a:t>
            </a:r>
          </a:p>
          <a:p>
            <a:pPr fontAlgn="auto">
              <a:spcAft>
                <a:spcPts val="0"/>
              </a:spcAft>
              <a:buFont typeface="Arial" pitchFamily="34" charset="0"/>
              <a:buChar char="•"/>
              <a:defRPr/>
            </a:pPr>
            <a:r>
              <a:rPr lang="ru-RU" b="1" dirty="0" smtClean="0">
                <a:solidFill>
                  <a:srgbClr val="002060"/>
                </a:solidFill>
              </a:rPr>
              <a:t>Открывает ужин раб с седой остроконечной бородкой, очень хорошо одетый. Это раб-эрудит, он обучал сенаторских детей, а теперь, когда он состарился, к его услугам прибегают, когда требуется придать культурный тон званому ужину, — он декламирует стихи на латыни и греческом. Иногда это известные произведения, иногда созданные им самим по случаю опусы — почти всегда прославляющие хозяина и его гостей. Его акцент выдает греческое происхождение, а декламация идет под звуки лиры</a:t>
            </a:r>
          </a:p>
          <a:p>
            <a:pPr fontAlgn="auto">
              <a:spcAft>
                <a:spcPts val="0"/>
              </a:spcAft>
              <a:buFont typeface="Arial" pitchFamily="34" charset="0"/>
              <a:buNone/>
              <a:defRPr/>
            </a:pPr>
            <a:endParaRPr lang="ru-RU" dirty="0"/>
          </a:p>
        </p:txBody>
      </p:sp>
      <p:pic>
        <p:nvPicPr>
          <p:cNvPr id="75778" name="Picture 2" descr="D:\педсовет\rim-min.jpg"/>
          <p:cNvPicPr>
            <a:picLocks noChangeAspect="1" noChangeArrowheads="1"/>
          </p:cNvPicPr>
          <p:nvPr/>
        </p:nvPicPr>
        <p:blipFill>
          <a:blip r:embed="rId2"/>
          <a:srcRect/>
          <a:stretch>
            <a:fillRect/>
          </a:stretch>
        </p:blipFill>
        <p:spPr bwMode="auto">
          <a:xfrm>
            <a:off x="1928813" y="214313"/>
            <a:ext cx="5429250"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4572000"/>
            <a:ext cx="8401050" cy="2286000"/>
          </a:xfrm>
        </p:spPr>
        <p:txBody>
          <a:bodyPr rtlCol="0">
            <a:normAutofit fontScale="85000" lnSpcReduction="20000"/>
          </a:bodyPr>
          <a:lstStyle/>
          <a:p>
            <a:pPr fontAlgn="auto">
              <a:spcAft>
                <a:spcPts val="0"/>
              </a:spcAft>
              <a:buFont typeface="Arial" pitchFamily="34" charset="0"/>
              <a:buNone/>
              <a:defRPr/>
            </a:pPr>
            <a:r>
              <a:rPr lang="ru-RU" sz="2400" b="1" dirty="0" smtClean="0">
                <a:solidFill>
                  <a:srgbClr val="002060"/>
                </a:solidFill>
              </a:rPr>
              <a:t>                                       Кудрявые  мальчики – «салфетки».</a:t>
            </a:r>
          </a:p>
          <a:p>
            <a:pPr fontAlgn="auto">
              <a:spcAft>
                <a:spcPts val="0"/>
              </a:spcAft>
              <a:buFont typeface="Arial" pitchFamily="34" charset="0"/>
              <a:buNone/>
              <a:defRPr/>
            </a:pPr>
            <a:r>
              <a:rPr lang="ru-RU" sz="2400" b="1" dirty="0" smtClean="0">
                <a:solidFill>
                  <a:srgbClr val="002060"/>
                </a:solidFill>
              </a:rPr>
              <a:t>       Самым прославленным римским гурманом по праву прослыл римский консул </a:t>
            </a:r>
            <a:r>
              <a:rPr lang="ru-RU" sz="2400" b="1" dirty="0" err="1" smtClean="0">
                <a:solidFill>
                  <a:srgbClr val="002060"/>
                </a:solidFill>
              </a:rPr>
              <a:t>Луций</a:t>
            </a:r>
            <a:r>
              <a:rPr lang="ru-RU" sz="2400" b="1" dirty="0" smtClean="0">
                <a:solidFill>
                  <a:srgbClr val="002060"/>
                </a:solidFill>
              </a:rPr>
              <a:t> </a:t>
            </a:r>
            <a:r>
              <a:rPr lang="ru-RU" sz="2400" b="1" dirty="0" err="1" smtClean="0">
                <a:solidFill>
                  <a:srgbClr val="002060"/>
                </a:solidFill>
              </a:rPr>
              <a:t>Луциний</a:t>
            </a:r>
            <a:r>
              <a:rPr lang="ru-RU" sz="2400" b="1" dirty="0" smtClean="0">
                <a:solidFill>
                  <a:srgbClr val="002060"/>
                </a:solidFill>
              </a:rPr>
              <a:t> Лукулл, живший в I веке до нашей эры. До того как Лукулла взяли в плен жаренные ребрышки и копченые крылышки он слыл ценителем литературы и неплохим полководцем. Серия побед позволила Лукуллу сколотить неплохое состояние, а серия поражений – вернула в Рим, где он с головой окунулся в мир пиров </a:t>
            </a:r>
            <a:endParaRPr lang="ru-RU" sz="2400" b="1" dirty="0">
              <a:solidFill>
                <a:srgbClr val="002060"/>
              </a:solidFill>
            </a:endParaRPr>
          </a:p>
        </p:txBody>
      </p:sp>
      <p:pic>
        <p:nvPicPr>
          <p:cNvPr id="76802" name="Picture 2" descr="http://img0.liveinternet.ru/images/attach/c/5/88/36/88036680_QdGtr3Py1s.jpg"/>
          <p:cNvPicPr>
            <a:picLocks noChangeAspect="1" noChangeArrowheads="1"/>
          </p:cNvPicPr>
          <p:nvPr/>
        </p:nvPicPr>
        <p:blipFill>
          <a:blip r:embed="rId2"/>
          <a:srcRect/>
          <a:stretch>
            <a:fillRect/>
          </a:stretch>
        </p:blipFill>
        <p:spPr bwMode="auto">
          <a:xfrm>
            <a:off x="1428750" y="0"/>
            <a:ext cx="6634163" cy="457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229600" cy="714375"/>
          </a:xfrm>
        </p:spPr>
        <p:txBody>
          <a:bodyPr rtlCol="0">
            <a:normAutofit fontScale="90000"/>
          </a:bodyPr>
          <a:lstStyle/>
          <a:p>
            <a:pPr fontAlgn="auto">
              <a:spcAft>
                <a:spcPts val="0"/>
              </a:spcAft>
              <a:defRPr/>
            </a:pPr>
            <a:r>
              <a:rPr lang="ru-RU" b="1" dirty="0" smtClean="0">
                <a:solidFill>
                  <a:srgbClr val="002060"/>
                </a:solidFill>
              </a:rPr>
              <a:t>Пиры Лукулла</a:t>
            </a:r>
            <a:endParaRPr lang="ru-RU" b="1" dirty="0">
              <a:solidFill>
                <a:srgbClr val="002060"/>
              </a:solidFill>
            </a:endParaRPr>
          </a:p>
        </p:txBody>
      </p:sp>
      <p:sp>
        <p:nvSpPr>
          <p:cNvPr id="3" name="Содержимое 2"/>
          <p:cNvSpPr>
            <a:spLocks noGrp="1"/>
          </p:cNvSpPr>
          <p:nvPr>
            <p:ph idx="1"/>
          </p:nvPr>
        </p:nvSpPr>
        <p:spPr>
          <a:xfrm>
            <a:off x="214313" y="4429125"/>
            <a:ext cx="8643937" cy="2428875"/>
          </a:xfrm>
        </p:spPr>
        <p:txBody>
          <a:bodyPr rtlCol="0">
            <a:normAutofit fontScale="62500" lnSpcReduction="20000"/>
          </a:bodyPr>
          <a:lstStyle/>
          <a:p>
            <a:pPr fontAlgn="auto">
              <a:spcAft>
                <a:spcPts val="0"/>
              </a:spcAft>
              <a:buFont typeface="Arial" pitchFamily="34" charset="0"/>
              <a:buNone/>
              <a:defRPr/>
            </a:pPr>
            <a:endParaRPr lang="ru-RU" b="1" dirty="0" smtClean="0">
              <a:solidFill>
                <a:srgbClr val="002060"/>
              </a:solidFill>
            </a:endParaRPr>
          </a:p>
          <a:p>
            <a:pPr fontAlgn="auto">
              <a:spcAft>
                <a:spcPts val="0"/>
              </a:spcAft>
              <a:buFont typeface="Arial" pitchFamily="34" charset="0"/>
              <a:buNone/>
              <a:defRPr/>
            </a:pPr>
            <a:r>
              <a:rPr lang="ru-RU" b="1" dirty="0" smtClean="0">
                <a:solidFill>
                  <a:srgbClr val="002060"/>
                </a:solidFill>
              </a:rPr>
              <a:t>      У Лукулла ложи для всех гостей были устланы дорогими тканями, и еду всем без исключения подавали на золотой посуде, украшенной драгоценными камнями. Блюда для гостей готовила армия поваров (одной из высоко ценившихся и высокооплачиваемых профессий в Риме в те времена). Главным шиком и верхом искусства считалась подача блюда таким образом, чтобы гости были одурачены и не сразу поняли, что едят.</a:t>
            </a:r>
            <a:endParaRPr lang="ru-RU" b="1" dirty="0">
              <a:solidFill>
                <a:srgbClr val="002060"/>
              </a:solidFill>
            </a:endParaRPr>
          </a:p>
        </p:txBody>
      </p:sp>
      <p:pic>
        <p:nvPicPr>
          <p:cNvPr id="77827" name="Picture 2" descr="http://st.oede.by/st/img/publication/682x405/3855.jpg"/>
          <p:cNvPicPr>
            <a:picLocks noChangeAspect="1" noChangeArrowheads="1"/>
          </p:cNvPicPr>
          <p:nvPr/>
        </p:nvPicPr>
        <p:blipFill>
          <a:blip r:embed="rId2"/>
          <a:srcRect/>
          <a:stretch>
            <a:fillRect/>
          </a:stretch>
        </p:blipFill>
        <p:spPr bwMode="auto">
          <a:xfrm>
            <a:off x="1214438" y="642938"/>
            <a:ext cx="64960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p:txBody>
          <a:bodyPr/>
          <a:lstStyle/>
          <a:p>
            <a:r>
              <a:rPr lang="ru-RU" b="1" smtClean="0">
                <a:solidFill>
                  <a:srgbClr val="002060"/>
                </a:solidFill>
              </a:rPr>
              <a:t>20.00 – 22.00 отход ко сну</a:t>
            </a:r>
          </a:p>
        </p:txBody>
      </p:sp>
      <p:sp>
        <p:nvSpPr>
          <p:cNvPr id="3" name="Содержимое 2"/>
          <p:cNvSpPr>
            <a:spLocks noGrp="1"/>
          </p:cNvSpPr>
          <p:nvPr>
            <p:ph idx="1"/>
          </p:nvPr>
        </p:nvSpPr>
        <p:spPr>
          <a:xfrm>
            <a:off x="457200" y="1600200"/>
            <a:ext cx="8229600" cy="1543050"/>
          </a:xfrm>
        </p:spPr>
        <p:txBody>
          <a:bodyPr rtlCol="0">
            <a:normAutofit fontScale="70000" lnSpcReduction="20000"/>
          </a:bodyPr>
          <a:lstStyle/>
          <a:p>
            <a:pPr fontAlgn="auto">
              <a:spcAft>
                <a:spcPts val="0"/>
              </a:spcAft>
              <a:buFont typeface="Arial" pitchFamily="34" charset="0"/>
              <a:buNone/>
              <a:defRPr/>
            </a:pPr>
            <a:r>
              <a:rPr lang="ru-RU" dirty="0" smtClean="0"/>
              <a:t>   </a:t>
            </a:r>
            <a:r>
              <a:rPr lang="ru-RU" b="1" dirty="0" smtClean="0">
                <a:solidFill>
                  <a:srgbClr val="002060"/>
                </a:solidFill>
              </a:rPr>
              <a:t>Так заканчивается один день в императорском Риме. День, как любой другой, почти две тысячи лет тому назад.</a:t>
            </a:r>
          </a:p>
          <a:p>
            <a:pPr fontAlgn="auto">
              <a:spcAft>
                <a:spcPts val="0"/>
              </a:spcAft>
              <a:buFont typeface="Arial" pitchFamily="34" charset="0"/>
              <a:buNone/>
              <a:defRPr/>
            </a:pPr>
            <a:r>
              <a:rPr lang="ru-RU" dirty="0" smtClean="0"/>
              <a:t/>
            </a:r>
            <a:br>
              <a:rPr lang="ru-RU" dirty="0" smtClean="0"/>
            </a:br>
            <a:endParaRPr lang="ru-RU" dirty="0"/>
          </a:p>
        </p:txBody>
      </p:sp>
      <p:sp>
        <p:nvSpPr>
          <p:cNvPr id="78851" name="AutoShape 4" descr="https://pp.vk.me/c616427/v616427938/8f97/HHb57KcAiG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78852" name="AutoShape 6" descr="https://pp.vk.me/c616427/v616427938/8f97/HHb57KcAiG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78853" name="Picture 7" descr="D:\педсовет\HHb57KcAiG8.jpg"/>
          <p:cNvPicPr>
            <a:picLocks noChangeAspect="1" noChangeArrowheads="1"/>
          </p:cNvPicPr>
          <p:nvPr/>
        </p:nvPicPr>
        <p:blipFill>
          <a:blip r:embed="rId2"/>
          <a:srcRect/>
          <a:stretch>
            <a:fillRect/>
          </a:stretch>
        </p:blipFill>
        <p:spPr bwMode="auto">
          <a:xfrm>
            <a:off x="225425" y="2571750"/>
            <a:ext cx="8629650"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3"/>
            <a:ext cx="8229600" cy="642937"/>
          </a:xfrm>
        </p:spPr>
        <p:txBody>
          <a:bodyPr rtlCol="0">
            <a:normAutofit fontScale="90000"/>
          </a:bodyPr>
          <a:lstStyle/>
          <a:p>
            <a:pPr fontAlgn="auto">
              <a:spcAft>
                <a:spcPts val="0"/>
              </a:spcAft>
              <a:defRPr/>
            </a:pPr>
            <a:r>
              <a:rPr lang="ru-RU" dirty="0" smtClean="0"/>
              <a:t>Отношение к смерти</a:t>
            </a:r>
            <a:endParaRPr lang="ru-RU" dirty="0"/>
          </a:p>
        </p:txBody>
      </p:sp>
      <p:pic>
        <p:nvPicPr>
          <p:cNvPr id="79874" name="Picture 2" descr="D:\педсовет\30356.jpg"/>
          <p:cNvPicPr>
            <a:picLocks noChangeAspect="1" noChangeArrowheads="1"/>
          </p:cNvPicPr>
          <p:nvPr/>
        </p:nvPicPr>
        <p:blipFill>
          <a:blip r:embed="rId2"/>
          <a:srcRect/>
          <a:stretch>
            <a:fillRect/>
          </a:stretch>
        </p:blipFill>
        <p:spPr bwMode="auto">
          <a:xfrm>
            <a:off x="515938" y="1036638"/>
            <a:ext cx="8342312" cy="558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70000" lnSpcReduction="20000"/>
          </a:bodyPr>
          <a:lstStyle/>
          <a:p>
            <a:pPr>
              <a:spcAft>
                <a:spcPts val="0"/>
              </a:spcAft>
              <a:buFont typeface="Arial" pitchFamily="34" charset="0"/>
              <a:buChar char="•"/>
              <a:defRPr/>
            </a:pPr>
            <a:r>
              <a:rPr lang="ru-RU" dirty="0" smtClean="0"/>
              <a:t>В Древнем Риме обожали острить до последней минуты, находя повод для шуток и в собственной смерти. В I век д. н.э. народ заказывал на собственные надгробия эпитафии, немыслимые для современного человека:</a:t>
            </a:r>
          </a:p>
          <a:p>
            <a:pPr>
              <a:spcAft>
                <a:spcPts val="0"/>
              </a:spcAft>
              <a:buFont typeface="Arial" pitchFamily="34" charset="0"/>
              <a:buChar char="•"/>
              <a:defRPr/>
            </a:pPr>
            <a:r>
              <a:rPr lang="ru-RU" dirty="0" smtClean="0"/>
              <a:t>Секст </a:t>
            </a:r>
            <a:r>
              <a:rPr lang="ru-RU" dirty="0" err="1" smtClean="0"/>
              <a:t>Перпенна</a:t>
            </a:r>
            <a:r>
              <a:rPr lang="ru-RU" dirty="0" smtClean="0"/>
              <a:t> Фирма, из Сергиевой трибы: «Я жил, пока хотел. Как умер, не помню»</a:t>
            </a:r>
          </a:p>
          <a:p>
            <a:pPr>
              <a:spcAft>
                <a:spcPts val="0"/>
              </a:spcAft>
              <a:buFont typeface="Arial" pitchFamily="34" charset="0"/>
              <a:buChar char="•"/>
              <a:defRPr/>
            </a:pPr>
            <a:r>
              <a:rPr lang="ru-RU" dirty="0" err="1" smtClean="0"/>
              <a:t>Луций</a:t>
            </a:r>
            <a:r>
              <a:rPr lang="ru-RU" dirty="0" smtClean="0"/>
              <a:t> </a:t>
            </a:r>
            <a:r>
              <a:rPr lang="ru-RU" dirty="0" err="1" smtClean="0"/>
              <a:t>Анний</a:t>
            </a:r>
            <a:r>
              <a:rPr lang="ru-RU" dirty="0" smtClean="0"/>
              <a:t> </a:t>
            </a:r>
            <a:r>
              <a:rPr lang="ru-RU" dirty="0" err="1" smtClean="0"/>
              <a:t>Октавиан</a:t>
            </a:r>
            <a:r>
              <a:rPr lang="ru-RU" dirty="0" smtClean="0"/>
              <a:t>, человек наилучший, здесь погребён: «Жизнь — это благо и зло, а Смерть — ни то, ни другое. Если умён, рассуди: в чём облегчение нам?»</a:t>
            </a:r>
          </a:p>
          <a:p>
            <a:pPr>
              <a:spcAft>
                <a:spcPts val="0"/>
              </a:spcAft>
              <a:buFont typeface="Arial" pitchFamily="34" charset="0"/>
              <a:buChar char="•"/>
              <a:defRPr/>
            </a:pPr>
            <a:r>
              <a:rPr lang="ru-RU" dirty="0" smtClean="0"/>
              <a:t>Тит </a:t>
            </a:r>
            <a:r>
              <a:rPr lang="ru-RU" dirty="0" err="1" smtClean="0"/>
              <a:t>Цессоний</a:t>
            </a:r>
            <a:r>
              <a:rPr lang="ru-RU" dirty="0" smtClean="0"/>
              <a:t>, сын Квинта, ветеран V Галльского </a:t>
            </a:r>
            <a:r>
              <a:rPr lang="ru-RU" dirty="0" smtClean="0">
                <a:hlinkClick r:id="rId2" tooltip="легион"/>
              </a:rPr>
              <a:t>легиона</a:t>
            </a:r>
            <a:r>
              <a:rPr lang="ru-RU" dirty="0" smtClean="0"/>
              <a:t>: «Жил покуда, пил я вволю. Пейте, кто остался жив!»</a:t>
            </a:r>
          </a:p>
          <a:p>
            <a:pPr>
              <a:spcAft>
                <a:spcPts val="0"/>
              </a:spcAft>
              <a:buFont typeface="Arial" pitchFamily="34" charset="0"/>
              <a:buChar char="•"/>
              <a:defRPr/>
            </a:pPr>
            <a:r>
              <a:rPr lang="ru-RU" dirty="0" smtClean="0"/>
              <a:t>Марк Антоний </a:t>
            </a:r>
            <a:r>
              <a:rPr lang="ru-RU" dirty="0" err="1" smtClean="0"/>
              <a:t>Нигр</a:t>
            </a:r>
            <a:r>
              <a:rPr lang="ru-RU" dirty="0" smtClean="0"/>
              <a:t>, ветеран-гладиатор, в гладиаторских боях 18 (!) лет, жене Флавии </a:t>
            </a:r>
            <a:r>
              <a:rPr lang="ru-RU" dirty="0" err="1" smtClean="0"/>
              <a:t>Диогениде</a:t>
            </a:r>
            <a:r>
              <a:rPr lang="ru-RU" dirty="0" smtClean="0"/>
              <a:t>: «</a:t>
            </a:r>
            <a:r>
              <a:rPr lang="ru-RU" dirty="0" err="1" smtClean="0"/>
              <a:t>Jacet</a:t>
            </a:r>
            <a:r>
              <a:rPr lang="ru-RU" dirty="0" smtClean="0"/>
              <a:t>. </a:t>
            </a:r>
            <a:r>
              <a:rPr lang="ru-RU" dirty="0" err="1" smtClean="0"/>
              <a:t>Tacet</a:t>
            </a:r>
            <a:r>
              <a:rPr lang="ru-RU" dirty="0" smtClean="0"/>
              <a:t>. </a:t>
            </a:r>
            <a:r>
              <a:rPr lang="ru-RU" dirty="0" err="1" smtClean="0"/>
              <a:t>Placet</a:t>
            </a:r>
            <a:r>
              <a:rPr lang="ru-RU" dirty="0" smtClean="0"/>
              <a:t> — Лежит. Молчит.»</a:t>
            </a:r>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3"/>
          <p:cNvSpPr>
            <a:spLocks noGrp="1"/>
          </p:cNvSpPr>
          <p:nvPr>
            <p:ph type="title"/>
          </p:nvPr>
        </p:nvSpPr>
        <p:spPr/>
        <p:txBody>
          <a:bodyPr/>
          <a:lstStyle/>
          <a:p>
            <a:endParaRPr lang="ru-RU" smtClean="0"/>
          </a:p>
        </p:txBody>
      </p:sp>
      <p:pic>
        <p:nvPicPr>
          <p:cNvPr id="19458" name="Picture 1" descr="D:\педсовет\59162989.jpg"/>
          <p:cNvPicPr>
            <a:picLocks noChangeAspect="1" noChangeArrowheads="1"/>
          </p:cNvPicPr>
          <p:nvPr/>
        </p:nvPicPr>
        <p:blipFill>
          <a:blip r:embed="rId2"/>
          <a:srcRect/>
          <a:stretch>
            <a:fillRect/>
          </a:stretch>
        </p:blipFill>
        <p:spPr bwMode="auto">
          <a:xfrm>
            <a:off x="3175" y="-1588"/>
            <a:ext cx="9140825"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74638"/>
            <a:ext cx="8401050" cy="725487"/>
          </a:xfrm>
        </p:spPr>
        <p:txBody>
          <a:bodyPr rtlCol="0">
            <a:normAutofit fontScale="90000"/>
          </a:bodyPr>
          <a:lstStyle/>
          <a:p>
            <a:pPr fontAlgn="auto">
              <a:spcAft>
                <a:spcPts val="0"/>
              </a:spcAft>
              <a:defRPr/>
            </a:pPr>
            <a:r>
              <a:rPr lang="ru-RU" sz="2800" b="1" dirty="0" smtClean="0">
                <a:solidFill>
                  <a:schemeClr val="accent1">
                    <a:lumMod val="50000"/>
                  </a:schemeClr>
                </a:solidFill>
              </a:rPr>
              <a:t>Один день из жизни древнего  римлянина </a:t>
            </a:r>
            <a:br>
              <a:rPr lang="ru-RU" sz="2800" b="1" dirty="0" smtClean="0">
                <a:solidFill>
                  <a:schemeClr val="accent1">
                    <a:lumMod val="50000"/>
                  </a:schemeClr>
                </a:solidFill>
              </a:rPr>
            </a:br>
            <a:endParaRPr lang="ru-RU" sz="2800" b="1" dirty="0">
              <a:solidFill>
                <a:schemeClr val="accent1">
                  <a:lumMod val="50000"/>
                </a:schemeClr>
              </a:solidFill>
            </a:endParaRPr>
          </a:p>
        </p:txBody>
      </p:sp>
      <p:sp>
        <p:nvSpPr>
          <p:cNvPr id="3" name="Содержимое 2"/>
          <p:cNvSpPr>
            <a:spLocks noGrp="1"/>
          </p:cNvSpPr>
          <p:nvPr>
            <p:ph idx="1"/>
          </p:nvPr>
        </p:nvSpPr>
        <p:spPr>
          <a:xfrm>
            <a:off x="3214688" y="1071563"/>
            <a:ext cx="5643562" cy="5572125"/>
          </a:xfrm>
        </p:spPr>
        <p:txBody>
          <a:bodyPr rtlCol="0">
            <a:normAutofit/>
          </a:bodyPr>
          <a:lstStyle/>
          <a:p>
            <a:pPr algn="ctr" fontAlgn="auto">
              <a:spcAft>
                <a:spcPts val="0"/>
              </a:spcAft>
              <a:buFont typeface="Arial" pitchFamily="34" charset="0"/>
              <a:buNone/>
              <a:defRPr/>
            </a:pPr>
            <a:r>
              <a:rPr lang="ru-RU" b="1" dirty="0" smtClean="0">
                <a:solidFill>
                  <a:schemeClr val="accent1">
                    <a:lumMod val="50000"/>
                  </a:schemeClr>
                </a:solidFill>
              </a:rPr>
              <a:t>УТРО</a:t>
            </a:r>
          </a:p>
          <a:p>
            <a:pPr algn="ctr" fontAlgn="auto">
              <a:spcAft>
                <a:spcPts val="0"/>
              </a:spcAft>
              <a:buFont typeface="Arial" pitchFamily="34" charset="0"/>
              <a:buNone/>
              <a:defRPr/>
            </a:pPr>
            <a:r>
              <a:rPr lang="ru-RU" b="1" dirty="0" smtClean="0">
                <a:solidFill>
                  <a:srgbClr val="002060"/>
                </a:solidFill>
              </a:rPr>
              <a:t>6:30. Пробуждение хозяина</a:t>
            </a:r>
          </a:p>
          <a:p>
            <a:pPr fontAlgn="auto">
              <a:spcAft>
                <a:spcPts val="0"/>
              </a:spcAft>
              <a:buFont typeface="Arial" pitchFamily="34" charset="0"/>
              <a:buChar char="•"/>
              <a:defRPr/>
            </a:pPr>
            <a:r>
              <a:rPr lang="ru-RU" sz="1800" b="1" dirty="0" smtClean="0"/>
              <a:t> В римских домах по утрам почти не моются… Самое большее, слегка освежаются водой из лохани, поддерживаемой рабом, скорее чтобы проснуться, чем для гигиены. Ведь мыло еще неизвестно .</a:t>
            </a:r>
          </a:p>
          <a:p>
            <a:pPr fontAlgn="auto">
              <a:spcAft>
                <a:spcPts val="0"/>
              </a:spcAft>
              <a:buFont typeface="Arial" pitchFamily="34" charset="0"/>
              <a:buChar char="•"/>
              <a:defRPr/>
            </a:pPr>
            <a:r>
              <a:rPr lang="ru-RU" sz="1800" b="1" dirty="0" smtClean="0"/>
              <a:t>Оглядевшись в римских домах, мы обнаружим, что в них нет душа (его еще не придумали), а ванны — большая редкость. Однако, как известно, римская цивилизация была одной из самых чистоплотных в древности. Только в современную эпоху удалось достичь сравнимого уровня потребления воды для мытья. Как это возможно? Ответ на этот парадокс известен: римлянин ходит мыться за пару кварталов от дома, в большие общественные термы.</a:t>
            </a:r>
          </a:p>
          <a:p>
            <a:pPr fontAlgn="auto">
              <a:spcAft>
                <a:spcPts val="0"/>
              </a:spcAft>
              <a:buFont typeface="Arial" pitchFamily="34" charset="0"/>
              <a:buNone/>
              <a:defRPr/>
            </a:pPr>
            <a:endParaRPr lang="ru-RU" sz="1800" b="1" dirty="0" smtClean="0">
              <a:solidFill>
                <a:schemeClr val="accent1">
                  <a:lumMod val="50000"/>
                </a:schemeClr>
              </a:solidFill>
            </a:endParaRPr>
          </a:p>
          <a:p>
            <a:pPr fontAlgn="auto">
              <a:spcAft>
                <a:spcPts val="0"/>
              </a:spcAft>
              <a:buFont typeface="Arial" pitchFamily="34" charset="0"/>
              <a:buNone/>
              <a:defRPr/>
            </a:pPr>
            <a:endParaRPr lang="ru-RU" sz="2000" b="1" dirty="0">
              <a:solidFill>
                <a:schemeClr val="accent1">
                  <a:lumMod val="50000"/>
                </a:schemeClr>
              </a:solidFill>
            </a:endParaRPr>
          </a:p>
        </p:txBody>
      </p:sp>
      <p:pic>
        <p:nvPicPr>
          <p:cNvPr id="20483" name="Picture 2" descr="http://afield.org.ua/mod3/img/mod41_1_2.jpg"/>
          <p:cNvPicPr>
            <a:picLocks noChangeAspect="1" noChangeArrowheads="1"/>
          </p:cNvPicPr>
          <p:nvPr/>
        </p:nvPicPr>
        <p:blipFill>
          <a:blip r:embed="rId2"/>
          <a:srcRect/>
          <a:stretch>
            <a:fillRect/>
          </a:stretch>
        </p:blipFill>
        <p:spPr bwMode="auto">
          <a:xfrm>
            <a:off x="192088" y="1071563"/>
            <a:ext cx="29083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38" y="500063"/>
            <a:ext cx="3514725" cy="1857375"/>
          </a:xfrm>
        </p:spPr>
        <p:txBody>
          <a:bodyPr rtlCol="0">
            <a:normAutofit/>
          </a:bodyPr>
          <a:lstStyle/>
          <a:p>
            <a:pPr fontAlgn="auto">
              <a:spcAft>
                <a:spcPts val="0"/>
              </a:spcAft>
              <a:defRPr/>
            </a:pPr>
            <a:r>
              <a:rPr lang="ru-RU" sz="3200" b="1" dirty="0" smtClean="0">
                <a:solidFill>
                  <a:schemeClr val="accent1">
                    <a:lumMod val="50000"/>
                  </a:schemeClr>
                </a:solidFill>
              </a:rPr>
              <a:t>Значение воды</a:t>
            </a:r>
            <a:br>
              <a:rPr lang="ru-RU" sz="3200" b="1" dirty="0" smtClean="0">
                <a:solidFill>
                  <a:schemeClr val="accent1">
                    <a:lumMod val="50000"/>
                  </a:schemeClr>
                </a:solidFill>
              </a:rPr>
            </a:br>
            <a:r>
              <a:rPr lang="ru-RU" sz="3200" b="1" dirty="0" smtClean="0">
                <a:solidFill>
                  <a:schemeClr val="accent1">
                    <a:lumMod val="50000"/>
                  </a:schemeClr>
                </a:solidFill>
              </a:rPr>
              <a:t> в жизни города</a:t>
            </a:r>
            <a:endParaRPr lang="ru-RU" sz="3200" b="1" dirty="0">
              <a:solidFill>
                <a:schemeClr val="accent1">
                  <a:lumMod val="50000"/>
                </a:schemeClr>
              </a:solidFill>
            </a:endParaRPr>
          </a:p>
        </p:txBody>
      </p:sp>
      <p:sp>
        <p:nvSpPr>
          <p:cNvPr id="3" name="Содержимое 2"/>
          <p:cNvSpPr>
            <a:spLocks noGrp="1"/>
          </p:cNvSpPr>
          <p:nvPr>
            <p:ph idx="1"/>
          </p:nvPr>
        </p:nvSpPr>
        <p:spPr>
          <a:xfrm>
            <a:off x="214313" y="3643313"/>
            <a:ext cx="8715375" cy="3000375"/>
          </a:xfrm>
        </p:spPr>
        <p:txBody>
          <a:bodyPr rtlCol="0">
            <a:normAutofit fontScale="92500"/>
          </a:bodyPr>
          <a:lstStyle/>
          <a:p>
            <a:pPr fontAlgn="auto">
              <a:spcAft>
                <a:spcPts val="0"/>
              </a:spcAft>
              <a:buFont typeface="Arial" pitchFamily="34" charset="0"/>
              <a:buChar char="•"/>
              <a:defRPr/>
            </a:pPr>
            <a:endParaRPr lang="ru-RU" sz="1800" b="1" i="1" dirty="0" smtClean="0"/>
          </a:p>
          <a:p>
            <a:pPr fontAlgn="auto">
              <a:spcAft>
                <a:spcPts val="0"/>
              </a:spcAft>
              <a:buFont typeface="Arial" pitchFamily="34" charset="0"/>
              <a:buChar char="•"/>
              <a:defRPr/>
            </a:pPr>
            <a:r>
              <a:rPr lang="ru-RU" sz="2400" b="1" i="1" dirty="0" smtClean="0"/>
              <a:t>Древний Рим имел 7 холмов и 11 водопроводов. С VIII - I века до н. эр. жители города брали воду в колодцах, поскольку уже тогда вода в реке Тибр была загрязнена. В 312 году до н. э. Сенат издал указ о сооружении устройств для подачи чистой воды в Рим - Наружный водопровод. По мере того как город развивался, увеличивались и водопроводы. Длинна водопроводных труб, составляла от 20 до 80 километров.  </a:t>
            </a:r>
            <a:endParaRPr lang="ru-RU" sz="2400" b="1" dirty="0" smtClean="0"/>
          </a:p>
          <a:p>
            <a:pPr fontAlgn="auto">
              <a:spcAft>
                <a:spcPts val="0"/>
              </a:spcAft>
              <a:buFont typeface="Arial" pitchFamily="34" charset="0"/>
              <a:buNone/>
              <a:defRPr/>
            </a:pPr>
            <a:endParaRPr lang="ru-RU" sz="1800" b="1" dirty="0"/>
          </a:p>
        </p:txBody>
      </p:sp>
      <p:pic>
        <p:nvPicPr>
          <p:cNvPr id="21507" name="Picture 1" descr="D:\педсовет\ajkj171.jpg"/>
          <p:cNvPicPr>
            <a:picLocks noChangeAspect="1" noChangeArrowheads="1"/>
          </p:cNvPicPr>
          <p:nvPr/>
        </p:nvPicPr>
        <p:blipFill>
          <a:blip r:embed="rId2"/>
          <a:srcRect/>
          <a:stretch>
            <a:fillRect/>
          </a:stretch>
        </p:blipFill>
        <p:spPr bwMode="auto">
          <a:xfrm>
            <a:off x="285750" y="214313"/>
            <a:ext cx="4762500"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2917</Words>
  <Application>Microsoft Office PowerPoint</Application>
  <PresentationFormat>Экран (4:3)</PresentationFormat>
  <Paragraphs>176</Paragraphs>
  <Slides>67</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67</vt:i4>
      </vt:variant>
    </vt:vector>
  </HeadingPairs>
  <TitlesOfParts>
    <vt:vector size="72" baseType="lpstr">
      <vt:lpstr>Calibri</vt:lpstr>
      <vt:lpstr>Arial</vt:lpstr>
      <vt:lpstr>FreesiaUPC</vt:lpstr>
      <vt:lpstr>Comic Sans MS</vt:lpstr>
      <vt:lpstr>Тема Office</vt:lpstr>
      <vt:lpstr>Город Рим и его повседневная жизнь  </vt:lpstr>
      <vt:lpstr>Слайд 2</vt:lpstr>
      <vt:lpstr>ПРОБЛЕМНЫЙ  ВОПРОС</vt:lpstr>
      <vt:lpstr>Проблемы Рима </vt:lpstr>
      <vt:lpstr>Объясните крылатую фразу: «ВСЕ  ДОРОГИ  ВЕДУТ  В РИМ»</vt:lpstr>
      <vt:lpstr>АППИЕВА  ДОРОГА</vt:lpstr>
      <vt:lpstr>Слайд 7</vt:lpstr>
      <vt:lpstr>Один день из жизни древнего  римлянина  </vt:lpstr>
      <vt:lpstr>Значение воды  в жизни города</vt:lpstr>
      <vt:lpstr>Слайд 10</vt:lpstr>
      <vt:lpstr>АКВЕДУКИ</vt:lpstr>
      <vt:lpstr>Слайд 12</vt:lpstr>
      <vt:lpstr>Слайд 13</vt:lpstr>
      <vt:lpstr>Современный Рим</vt:lpstr>
      <vt:lpstr>ЖИЛЬЁ В ДРЕВНЕМ РИМЕ</vt:lpstr>
      <vt:lpstr>Слайд 16</vt:lpstr>
      <vt:lpstr>Ларарий –  алтарь домашних богов</vt:lpstr>
      <vt:lpstr>Слайд 18</vt:lpstr>
      <vt:lpstr> «вернуться к родным Пенатам»</vt:lpstr>
      <vt:lpstr>Слайд 20</vt:lpstr>
      <vt:lpstr>Слайд 21</vt:lpstr>
      <vt:lpstr>7:00. Гардероб римлянина  </vt:lpstr>
      <vt:lpstr>Слайд 23</vt:lpstr>
      <vt:lpstr>Слайд 24</vt:lpstr>
      <vt:lpstr>Слайд 25</vt:lpstr>
      <vt:lpstr>ОБУВЬ мужская </vt:lpstr>
      <vt:lpstr>Обувь женская</vt:lpstr>
      <vt:lpstr>ПРИЧЁСКИ</vt:lpstr>
      <vt:lpstr>Слайд 29</vt:lpstr>
      <vt:lpstr>Слайд 30</vt:lpstr>
      <vt:lpstr>ВАЛЕРИЯ  МЕССАЛИНА</vt:lpstr>
      <vt:lpstr>Слайд 32</vt:lpstr>
      <vt:lpstr>Ювелирные украшения</vt:lpstr>
      <vt:lpstr>Слайд 34</vt:lpstr>
      <vt:lpstr>Слайд 35</vt:lpstr>
      <vt:lpstr> 7:15. Утренний туалет  в римскую эпоху </vt:lpstr>
      <vt:lpstr>8:00. Завтрак "по-римски" </vt:lpstr>
      <vt:lpstr>Слайд 38</vt:lpstr>
      <vt:lpstr>8:30. Откройте двери! </vt:lpstr>
      <vt:lpstr>9:10. Улицы Рима </vt:lpstr>
      <vt:lpstr>Слайд 41</vt:lpstr>
      <vt:lpstr>9:20. Лавки и мастерские </vt:lpstr>
      <vt:lpstr> Парфюмерия в Древнем Риме  </vt:lpstr>
      <vt:lpstr>Слайд 44</vt:lpstr>
      <vt:lpstr>Целебная сила запахов</vt:lpstr>
      <vt:lpstr>Слайд 46</vt:lpstr>
      <vt:lpstr>Слайд 47</vt:lpstr>
      <vt:lpstr>9:40. Встреча с божеством </vt:lpstr>
      <vt:lpstr>Слайд 49</vt:lpstr>
      <vt:lpstr>11:10.Прибытие на Римский форум </vt:lpstr>
      <vt:lpstr>Хлеба и зрелищ!</vt:lpstr>
      <vt:lpstr>Гладиаторские бои</vt:lpstr>
      <vt:lpstr>Слайд 53</vt:lpstr>
      <vt:lpstr>Слайд 54</vt:lpstr>
      <vt:lpstr>Умей  критически  мыслить!</vt:lpstr>
      <vt:lpstr>Римские  туалеты</vt:lpstr>
      <vt:lpstr>Слайд 57</vt:lpstr>
      <vt:lpstr>13:15–14:30. Все в термы!</vt:lpstr>
      <vt:lpstr> </vt:lpstr>
      <vt:lpstr>Слайд 60</vt:lpstr>
      <vt:lpstr>16:00. Приглашение на пир </vt:lpstr>
      <vt:lpstr>Слайд 62</vt:lpstr>
      <vt:lpstr>Слайд 63</vt:lpstr>
      <vt:lpstr>Пиры Лукулла</vt:lpstr>
      <vt:lpstr>20.00 – 22.00 отход ко сну</vt:lpstr>
      <vt:lpstr>Отношение к смерти</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Guba</cp:lastModifiedBy>
  <cp:revision>86</cp:revision>
  <dcterms:modified xsi:type="dcterms:W3CDTF">2015-04-15T14:50:24Z</dcterms:modified>
</cp:coreProperties>
</file>