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88" r:id="rId5"/>
    <p:sldId id="297" r:id="rId6"/>
    <p:sldId id="291" r:id="rId7"/>
    <p:sldId id="292" r:id="rId8"/>
    <p:sldId id="293" r:id="rId9"/>
    <p:sldId id="294" r:id="rId10"/>
    <p:sldId id="258" r:id="rId11"/>
    <p:sldId id="261" r:id="rId12"/>
    <p:sldId id="260" r:id="rId13"/>
    <p:sldId id="265" r:id="rId14"/>
    <p:sldId id="263" r:id="rId15"/>
    <p:sldId id="262" r:id="rId16"/>
    <p:sldId id="267" r:id="rId17"/>
    <p:sldId id="268" r:id="rId18"/>
    <p:sldId id="269" r:id="rId19"/>
    <p:sldId id="270" r:id="rId20"/>
    <p:sldId id="289" r:id="rId21"/>
    <p:sldId id="271" r:id="rId22"/>
    <p:sldId id="272" r:id="rId23"/>
    <p:sldId id="264" r:id="rId24"/>
    <p:sldId id="273" r:id="rId25"/>
    <p:sldId id="290" r:id="rId26"/>
    <p:sldId id="276" r:id="rId27"/>
    <p:sldId id="295" r:id="rId28"/>
    <p:sldId id="277" r:id="rId29"/>
    <p:sldId id="278" r:id="rId30"/>
    <p:sldId id="279" r:id="rId31"/>
    <p:sldId id="266" r:id="rId32"/>
    <p:sldId id="274" r:id="rId33"/>
    <p:sldId id="280" r:id="rId34"/>
    <p:sldId id="275" r:id="rId35"/>
    <p:sldId id="281" r:id="rId36"/>
    <p:sldId id="282" r:id="rId37"/>
    <p:sldId id="283" r:id="rId38"/>
    <p:sldId id="284" r:id="rId39"/>
    <p:sldId id="285" r:id="rId40"/>
    <p:sldId id="286" r:id="rId41"/>
    <p:sldId id="287" r:id="rId42"/>
    <p:sldId id="296"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8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ru.wikipedia.org/wiki/350_%D0%B4%D0%BE_%D0%BD._%D1%8D." TargetMode="External"/><Relationship Id="rId3" Type="http://schemas.openxmlformats.org/officeDocument/2006/relationships/hyperlink" Target="https://ru.wikipedia.org/wiki/%D0%A1%D1%82%D0%B0%D1%82%D1%83%D1%8F" TargetMode="External"/><Relationship Id="rId7" Type="http://schemas.openxmlformats.org/officeDocument/2006/relationships/hyperlink" Target="https://ru.wikipedia.org/wiki/%D0%90%D1%84%D1%80%D0%BE%D0%B4%D0%B8%D1%82%D0%B0_%D0%9A%D0%BD%D0%B8%D0%B4%D1%81%D0%BA%D0%B0%D1%8F"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ru.wikipedia.org/wiki/%D0%9F%D1%80%D0%B0%D0%BA%D1%81%D0%B8%D1%82%D0%B5%D0%BB%D1%8C" TargetMode="External"/><Relationship Id="rId5" Type="http://schemas.openxmlformats.org/officeDocument/2006/relationships/hyperlink" Target="https://ru.wikipedia.org/wiki/%D0%9C%D1%80%D0%B0%D0%BC%D0%BE%D1%80" TargetMode="External"/><Relationship Id="rId4" Type="http://schemas.openxmlformats.org/officeDocument/2006/relationships/hyperlink" Target="https://ru.wikipedia.org/wiki/%D0%90%D1%84%D1%80%D0%BE%D0%B4%D0%B8%D1%82%D0%B0" TargetMode="External"/><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8" Type="http://schemas.openxmlformats.org/officeDocument/2006/relationships/hyperlink" Target="https://ru.wikipedia.org/wiki/%D0%95%D0%B3%D0%B8%D0%BF%D0%B5%D1%82" TargetMode="External"/><Relationship Id="rId3" Type="http://schemas.openxmlformats.org/officeDocument/2006/relationships/hyperlink" Target="https://ru.wikipedia.org/wiki/%D0%A1%D1%80%D0%B5%D0%B4%D0%B8%D0%B7%D0%B5%D0%BC%D0%BD%D0%BE%D0%BC%D0%BE%D1%80%D1%8C%D0%B5" TargetMode="External"/><Relationship Id="rId7" Type="http://schemas.openxmlformats.org/officeDocument/2006/relationships/hyperlink" Target="https://ru.wikipedia.org/wiki/%D0%9F%D1%82%D0%BE%D0%BB%D0%B5%D0%BC%D0%B5%D0%B9_I_%D0%A1%D0%BE%D1%82%D0%B5%D1%8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ru.wikipedia.org/wiki/%D0%94%D1%80%D0%B5%D0%B2%D0%BD%D0%B8%D0%B9_%D0%A0%D0%B8%D0%BC" TargetMode="External"/><Relationship Id="rId5" Type="http://schemas.openxmlformats.org/officeDocument/2006/relationships/hyperlink" Target="https://ru.wikipedia.org/wiki/323_%D0%B4%D0%BE_%D0%BD._%D1%8D." TargetMode="External"/><Relationship Id="rId10" Type="http://schemas.openxmlformats.org/officeDocument/2006/relationships/image" Target="../media/image2.jpeg"/><Relationship Id="rId4" Type="http://schemas.openxmlformats.org/officeDocument/2006/relationships/hyperlink" Target="https://ru.wikipedia.org/wiki/%D0%90%D0%BB%D0%B5%D0%BA%D1%81%D0%B0%D0%BD%D0%B4%D1%80_%D0%9C%D0%B0%D0%BA%D0%B5%D0%B4%D0%BE%D0%BD%D1%81%D0%BA%D0%B8%D0%B9" TargetMode="External"/><Relationship Id="rId9" Type="http://schemas.openxmlformats.org/officeDocument/2006/relationships/hyperlink" Target="https://ru.wikipedia.org/wiki/30_%D0%B4%D0%BE_%D0%BD._%D1%8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25602"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1500166" y="1142984"/>
            <a:ext cx="6215106" cy="4572032"/>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dirty="0" smtClean="0">
              <a:solidFill>
                <a:schemeClr val="accent6">
                  <a:lumMod val="20000"/>
                  <a:lumOff val="80000"/>
                </a:schemeClr>
              </a:solidFill>
              <a:latin typeface="Times New Roman" pitchFamily="18" charset="0"/>
              <a:cs typeface="Times New Roman" pitchFamily="18" charset="0"/>
            </a:endParaRPr>
          </a:p>
          <a:p>
            <a:pPr algn="ctr"/>
            <a:r>
              <a:rPr lang="ru-RU" sz="6000" dirty="0" smtClean="0">
                <a:solidFill>
                  <a:schemeClr val="accent6">
                    <a:lumMod val="20000"/>
                    <a:lumOff val="80000"/>
                  </a:schemeClr>
                </a:solidFill>
                <a:latin typeface="Times New Roman" pitchFamily="18" charset="0"/>
                <a:cs typeface="Times New Roman" pitchFamily="18" charset="0"/>
              </a:rPr>
              <a:t>Культура</a:t>
            </a:r>
          </a:p>
          <a:p>
            <a:pPr algn="ctr"/>
            <a:r>
              <a:rPr lang="ru-RU" sz="6000" dirty="0" smtClean="0">
                <a:solidFill>
                  <a:schemeClr val="accent6">
                    <a:lumMod val="20000"/>
                    <a:lumOff val="80000"/>
                  </a:schemeClr>
                </a:solidFill>
                <a:latin typeface="Times New Roman" pitchFamily="18" charset="0"/>
                <a:cs typeface="Times New Roman" pitchFamily="18" charset="0"/>
              </a:rPr>
              <a:t>эллинизма</a:t>
            </a:r>
          </a:p>
          <a:p>
            <a:pPr algn="ctr"/>
            <a:endParaRPr lang="ru-RU" sz="2800" dirty="0" smtClean="0">
              <a:solidFill>
                <a:schemeClr val="accent6">
                  <a:lumMod val="20000"/>
                  <a:lumOff val="80000"/>
                </a:schemeClr>
              </a:solidFill>
              <a:latin typeface="Times New Roman" pitchFamily="18" charset="0"/>
              <a:cs typeface="Times New Roman" pitchFamily="18" charset="0"/>
            </a:endParaRPr>
          </a:p>
          <a:p>
            <a:pPr algn="ctr"/>
            <a:r>
              <a:rPr lang="ru-RU" sz="2400" dirty="0" smtClean="0">
                <a:solidFill>
                  <a:schemeClr val="accent6">
                    <a:lumMod val="20000"/>
                    <a:lumOff val="80000"/>
                  </a:schemeClr>
                </a:solidFill>
                <a:latin typeface="Times New Roman" pitchFamily="18" charset="0"/>
                <a:cs typeface="Times New Roman" pitchFamily="18" charset="0"/>
              </a:rPr>
              <a:t>Презентация</a:t>
            </a:r>
          </a:p>
          <a:p>
            <a:pPr algn="ctr"/>
            <a:r>
              <a:rPr lang="ru-RU" sz="2400" dirty="0" smtClean="0">
                <a:solidFill>
                  <a:schemeClr val="accent6">
                    <a:lumMod val="20000"/>
                    <a:lumOff val="80000"/>
                  </a:schemeClr>
                </a:solidFill>
                <a:latin typeface="Times New Roman" pitchFamily="18" charset="0"/>
                <a:cs typeface="Times New Roman" pitchFamily="18" charset="0"/>
              </a:rPr>
              <a:t>Губы Т.Н.</a:t>
            </a:r>
          </a:p>
          <a:p>
            <a:pPr algn="ctr"/>
            <a:r>
              <a:rPr lang="ru-RU" sz="2400" dirty="0" smtClean="0">
                <a:solidFill>
                  <a:schemeClr val="accent6">
                    <a:lumMod val="20000"/>
                    <a:lumOff val="80000"/>
                  </a:schemeClr>
                </a:solidFill>
                <a:latin typeface="Times New Roman" pitchFamily="18" charset="0"/>
                <a:cs typeface="Times New Roman" pitchFamily="18" charset="0"/>
              </a:rPr>
              <a:t>у</a:t>
            </a:r>
            <a:r>
              <a:rPr lang="ru-RU" sz="2400" dirty="0" smtClean="0">
                <a:solidFill>
                  <a:schemeClr val="accent6">
                    <a:lumMod val="20000"/>
                    <a:lumOff val="80000"/>
                  </a:schemeClr>
                </a:solidFill>
                <a:latin typeface="Times New Roman" pitchFamily="18" charset="0"/>
                <a:cs typeface="Times New Roman" pitchFamily="18" charset="0"/>
              </a:rPr>
              <a:t>чителя истории ОШ № 69</a:t>
            </a:r>
          </a:p>
          <a:p>
            <a:pPr algn="ctr"/>
            <a:r>
              <a:rPr lang="ru-RU" sz="2400" dirty="0" smtClean="0">
                <a:solidFill>
                  <a:schemeClr val="accent6">
                    <a:lumMod val="20000"/>
                    <a:lumOff val="80000"/>
                  </a:schemeClr>
                </a:solidFill>
                <a:latin typeface="Times New Roman" pitchFamily="18" charset="0"/>
                <a:cs typeface="Times New Roman" pitchFamily="18" charset="0"/>
              </a:rPr>
              <a:t>г</a:t>
            </a:r>
            <a:r>
              <a:rPr lang="ru-RU" sz="2400" dirty="0" smtClean="0">
                <a:solidFill>
                  <a:schemeClr val="accent6">
                    <a:lumMod val="20000"/>
                    <a:lumOff val="80000"/>
                  </a:schemeClr>
                </a:solidFill>
                <a:latin typeface="Times New Roman" pitchFamily="18" charset="0"/>
                <a:cs typeface="Times New Roman" pitchFamily="18" charset="0"/>
              </a:rPr>
              <a:t>. Запорожья</a:t>
            </a:r>
          </a:p>
          <a:p>
            <a:pPr algn="ctr"/>
            <a:endParaRPr lang="ru-RU" sz="2400"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285728"/>
            <a:ext cx="8501122" cy="628654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6">
                    <a:lumMod val="20000"/>
                    <a:lumOff val="80000"/>
                  </a:schemeClr>
                </a:solidFill>
                <a:latin typeface="Times New Roman" pitchFamily="18" charset="0"/>
                <a:cs typeface="Times New Roman" pitchFamily="18" charset="0"/>
              </a:rPr>
              <a:t> </a:t>
            </a:r>
            <a:endParaRPr lang="ru-RU" sz="2400" dirty="0">
              <a:solidFill>
                <a:schemeClr val="accent6">
                  <a:lumMod val="20000"/>
                  <a:lumOff val="80000"/>
                </a:schemeClr>
              </a:solidFill>
              <a:latin typeface="Times New Roman" pitchFamily="18" charset="0"/>
              <a:cs typeface="Times New Roman" pitchFamily="18" charset="0"/>
            </a:endParaRPr>
          </a:p>
        </p:txBody>
      </p:sp>
      <p:pic>
        <p:nvPicPr>
          <p:cNvPr id="5"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6" name="Прямоугольник 5"/>
          <p:cNvSpPr/>
          <p:nvPr/>
        </p:nvSpPr>
        <p:spPr>
          <a:xfrm>
            <a:off x="357158" y="4000504"/>
            <a:ext cx="8429684" cy="2571768"/>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Александрия Египетская стала крупнейшим научным центром – в ней функционировала Библиотека и </a:t>
            </a:r>
            <a:r>
              <a:rPr lang="ru-RU" sz="2400" dirty="0" err="1" smtClean="0"/>
              <a:t>Мусейон</a:t>
            </a:r>
            <a:r>
              <a:rPr lang="ru-RU" sz="2400" dirty="0" smtClean="0"/>
              <a:t>, бывший одновременно и храмом науки, и академическим учреждением, в котором проводились научные исследования, споры, дискуссии, лекции. В Александрии учились и работали такие выдающиеся учёные периода эллинизма как Эвклид, Архимед, </a:t>
            </a:r>
            <a:r>
              <a:rPr lang="ru-RU" sz="2400" dirty="0" err="1" smtClean="0"/>
              <a:t>Страбон</a:t>
            </a:r>
            <a:r>
              <a:rPr lang="ru-RU" sz="2400" dirty="0" smtClean="0"/>
              <a:t> и Птолемей.</a:t>
            </a:r>
            <a:endParaRPr lang="ru-RU" sz="2400" dirty="0">
              <a:solidFill>
                <a:schemeClr val="accent6">
                  <a:lumMod val="20000"/>
                  <a:lumOff val="80000"/>
                </a:schemeClr>
              </a:solidFill>
              <a:latin typeface="Times New Roman" pitchFamily="18" charset="0"/>
              <a:cs typeface="Times New Roman" pitchFamily="18" charset="0"/>
            </a:endParaRPr>
          </a:p>
        </p:txBody>
      </p:sp>
      <p:pic>
        <p:nvPicPr>
          <p:cNvPr id="7" name="Содержимое 3" descr="hellada_grecja_biblioteka_aleksandryjska_zewnatrz2.jpg"/>
          <p:cNvPicPr>
            <a:picLocks noChangeAspect="1"/>
          </p:cNvPicPr>
          <p:nvPr/>
        </p:nvPicPr>
        <p:blipFill>
          <a:blip r:embed="rId3" cstate="print"/>
          <a:stretch>
            <a:fillRect/>
          </a:stretch>
        </p:blipFill>
        <p:spPr>
          <a:xfrm>
            <a:off x="1428728" y="285728"/>
            <a:ext cx="6286544" cy="37147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4572008"/>
            <a:ext cx="8501122" cy="200026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t>Библиотека состояла из десяти больших залов и комнат, предназначенных для работы исследователей. До сих пор спорят о точной дате её основания и об имени её основателя, но подлинным основателем библиотеки, если понимать под этим словом инициатора и создателя библиотеки, а не правившего в то время царя, был, скорее всего, человек по имени </a:t>
            </a:r>
            <a:r>
              <a:rPr lang="ru-RU" b="1" dirty="0" err="1" smtClean="0"/>
              <a:t>Деметриос</a:t>
            </a:r>
            <a:r>
              <a:rPr lang="ru-RU" b="1" dirty="0" smtClean="0"/>
              <a:t> </a:t>
            </a:r>
            <a:r>
              <a:rPr lang="ru-RU" b="1" dirty="0" err="1" smtClean="0"/>
              <a:t>Фалерский</a:t>
            </a:r>
            <a:r>
              <a:rPr lang="ru-RU" b="1" dirty="0" smtClean="0"/>
              <a:t>.</a:t>
            </a:r>
          </a:p>
          <a:p>
            <a:r>
              <a:rPr lang="ru-RU" b="1" dirty="0" smtClean="0"/>
              <a:t>В самом начале он обладал собранием в семьсот тысяч книг и потом постоянно пополнял их число. Оплачивал покупку рукописных книг царь.</a:t>
            </a:r>
            <a:endParaRPr lang="ru-RU" b="1" dirty="0"/>
          </a:p>
        </p:txBody>
      </p:sp>
      <p:pic>
        <p:nvPicPr>
          <p:cNvPr id="20482" name="Picture 2" descr="http://initaksa.ru/wp-content/uploads/2013/12/Alexandria_01.jpg"/>
          <p:cNvPicPr>
            <a:picLocks noChangeAspect="1" noChangeArrowheads="1"/>
          </p:cNvPicPr>
          <p:nvPr/>
        </p:nvPicPr>
        <p:blipFill>
          <a:blip r:embed="rId3" cstate="print"/>
          <a:srcRect/>
          <a:stretch>
            <a:fillRect/>
          </a:stretch>
        </p:blipFill>
        <p:spPr bwMode="auto">
          <a:xfrm>
            <a:off x="1357290" y="285728"/>
            <a:ext cx="6429420" cy="421484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4714884"/>
            <a:ext cx="8501122" cy="1857388"/>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Считается, что Александрийская библиотека основана Птолемеем I или Птолемеем II. Сам же город, на что указывает его имя, основан Александром Великим, и произошло это зимой 331/330 года до н. э. Значит, до того, как библиотеку окончательно уничтожили, прошло около 1000 лет.</a:t>
            </a:r>
            <a:endParaRPr lang="ru-RU" sz="2400" dirty="0">
              <a:solidFill>
                <a:schemeClr val="accent6">
                  <a:lumMod val="20000"/>
                  <a:lumOff val="80000"/>
                </a:schemeClr>
              </a:solidFill>
              <a:latin typeface="Times New Roman" pitchFamily="18" charset="0"/>
              <a:cs typeface="Times New Roman" pitchFamily="18" charset="0"/>
            </a:endParaRPr>
          </a:p>
        </p:txBody>
      </p:sp>
      <p:pic>
        <p:nvPicPr>
          <p:cNvPr id="6" name="Содержимое 5" descr="1264506953_pamyatnik-1.jpg"/>
          <p:cNvPicPr>
            <a:picLocks noChangeAspect="1"/>
          </p:cNvPicPr>
          <p:nvPr/>
        </p:nvPicPr>
        <p:blipFill>
          <a:blip r:embed="rId3" cstate="print"/>
          <a:stretch>
            <a:fillRect/>
          </a:stretch>
        </p:blipFill>
        <p:spPr>
          <a:xfrm>
            <a:off x="1428728" y="285728"/>
            <a:ext cx="6286544" cy="447142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4286248" y="285728"/>
            <a:ext cx="4572032" cy="628654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Выдающимся достижением культуры эллинистического Египта стало строительство знаменитого маяка на острове </a:t>
            </a:r>
            <a:r>
              <a:rPr lang="ru-RU" sz="2400" dirty="0" err="1" smtClean="0"/>
              <a:t>Фарос</a:t>
            </a:r>
            <a:r>
              <a:rPr lang="ru-RU" sz="2400" dirty="0" smtClean="0"/>
              <a:t> недалеко от Александрии. Маяк достигал в высоту 160 м, а его свет было видно в хорошую погоду на расстояние до 100 км. Венчала маяк величественная статуя бога морских глубин Посейдона. </a:t>
            </a:r>
            <a:r>
              <a:rPr lang="ru-RU" sz="2400" dirty="0" err="1" smtClean="0"/>
              <a:t>Фаросский</a:t>
            </a:r>
            <a:r>
              <a:rPr lang="ru-RU" sz="2400" dirty="0" smtClean="0"/>
              <a:t> маяк считался одним из семи чудес света</a:t>
            </a:r>
            <a:endParaRPr lang="ru-RU" sz="2400" dirty="0">
              <a:solidFill>
                <a:schemeClr val="accent6">
                  <a:lumMod val="20000"/>
                  <a:lumOff val="80000"/>
                </a:schemeClr>
              </a:solidFill>
              <a:latin typeface="Times New Roman" pitchFamily="18" charset="0"/>
              <a:cs typeface="Times New Roman" pitchFamily="18" charset="0"/>
            </a:endParaRPr>
          </a:p>
        </p:txBody>
      </p:sp>
      <p:pic>
        <p:nvPicPr>
          <p:cNvPr id="16386" name="Picture 2" descr="http://arx.novosibdom.ru/story/ARX_HISTORY/GRECE/ELLIN/Gre_Ellin_11.jpg"/>
          <p:cNvPicPr>
            <a:picLocks noChangeAspect="1" noChangeArrowheads="1"/>
          </p:cNvPicPr>
          <p:nvPr/>
        </p:nvPicPr>
        <p:blipFill>
          <a:blip r:embed="rId3" cstate="print"/>
          <a:srcRect/>
          <a:stretch>
            <a:fillRect/>
          </a:stretch>
        </p:blipFill>
        <p:spPr bwMode="auto">
          <a:xfrm>
            <a:off x="357158" y="208608"/>
            <a:ext cx="3929090" cy="635886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285728"/>
            <a:ext cx="4286280" cy="628654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Другим чудом света признавалась гигантская статуя бога солнца Гелиоса на острове Родос более известная как Колосс Родосский. Статуя достигала 36 м в высоту, но оказалась очень недолговечной – спустя полсотни лет она была разрушена во время землетрясения</a:t>
            </a:r>
            <a:endParaRPr lang="ru-RU" sz="2400" dirty="0">
              <a:solidFill>
                <a:schemeClr val="accent6">
                  <a:lumMod val="20000"/>
                  <a:lumOff val="80000"/>
                </a:schemeClr>
              </a:solidFill>
              <a:latin typeface="Times New Roman" pitchFamily="18" charset="0"/>
              <a:cs typeface="Times New Roman" pitchFamily="18" charset="0"/>
            </a:endParaRPr>
          </a:p>
        </p:txBody>
      </p:sp>
      <p:pic>
        <p:nvPicPr>
          <p:cNvPr id="6" name="Содержимое 7" descr="rhodes7_hq.jpg"/>
          <p:cNvPicPr>
            <a:picLocks noChangeAspect="1"/>
          </p:cNvPicPr>
          <p:nvPr/>
        </p:nvPicPr>
        <p:blipFill>
          <a:blip r:embed="rId3" cstate="print"/>
          <a:stretch>
            <a:fillRect/>
          </a:stretch>
        </p:blipFill>
        <p:spPr>
          <a:xfrm>
            <a:off x="4643438" y="285728"/>
            <a:ext cx="4143404" cy="628654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4572000" y="285728"/>
            <a:ext cx="4286280" cy="628654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 Храм в городе Петра в Иордании  из камня. </a:t>
            </a:r>
          </a:p>
          <a:p>
            <a:pPr algn="ctr"/>
            <a:r>
              <a:rPr lang="ru-RU" sz="2400" dirty="0" smtClean="0"/>
              <a:t>Период эллинизма.</a:t>
            </a:r>
            <a:r>
              <a:rPr lang="ru-RU" sz="2400" dirty="0" smtClean="0"/>
              <a:t> </a:t>
            </a:r>
            <a:endParaRPr lang="ru-RU" sz="2400" dirty="0">
              <a:solidFill>
                <a:schemeClr val="accent6">
                  <a:lumMod val="20000"/>
                  <a:lumOff val="80000"/>
                </a:schemeClr>
              </a:solidFill>
              <a:latin typeface="Times New Roman" pitchFamily="18" charset="0"/>
              <a:cs typeface="Times New Roman" pitchFamily="18" charset="0"/>
            </a:endParaRPr>
          </a:p>
        </p:txBody>
      </p:sp>
      <p:pic>
        <p:nvPicPr>
          <p:cNvPr id="19458" name="Picture 2" descr="http://media.vorotila.ru/ru/items/t1@0c113d30-163a-4dc0-b198-f0e797e940f4/ElHazne--hram-epohi-ellinizma-v-Petre-na-territorii-sovremennoy-Iordanii.jpg"/>
          <p:cNvPicPr>
            <a:picLocks noChangeAspect="1" noChangeArrowheads="1"/>
          </p:cNvPicPr>
          <p:nvPr/>
        </p:nvPicPr>
        <p:blipFill>
          <a:blip r:embed="rId3" cstate="print"/>
          <a:srcRect/>
          <a:stretch>
            <a:fillRect/>
          </a:stretch>
        </p:blipFill>
        <p:spPr bwMode="auto">
          <a:xfrm>
            <a:off x="357158" y="285728"/>
            <a:ext cx="4229824" cy="635798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4071942"/>
            <a:ext cx="8501122" cy="2500330"/>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 Большую известность получил алтарь Зевса в Пергаме с фризом длиной 130 м. На нем изображена борьба богов и гигантов - </a:t>
            </a:r>
            <a:r>
              <a:rPr lang="ru-RU" sz="2400" dirty="0" err="1" smtClean="0"/>
              <a:t>гигантомахия</a:t>
            </a:r>
            <a:r>
              <a:rPr lang="ru-RU" sz="2400" dirty="0" smtClean="0"/>
              <a:t>. Поражает сложность композиции, экспрессия, боязнь пустого пространства, тела борющихся переплелись в один громадный вытянувшийся клубок, в котором исчезли классические простота и ясность</a:t>
            </a:r>
            <a:endParaRPr lang="ru-RU" sz="2400" dirty="0">
              <a:solidFill>
                <a:schemeClr val="accent6">
                  <a:lumMod val="20000"/>
                  <a:lumOff val="80000"/>
                </a:schemeClr>
              </a:solidFill>
              <a:latin typeface="Times New Roman" pitchFamily="18" charset="0"/>
              <a:cs typeface="Times New Roman" pitchFamily="18" charset="0"/>
            </a:endParaRPr>
          </a:p>
        </p:txBody>
      </p:sp>
      <p:pic>
        <p:nvPicPr>
          <p:cNvPr id="14338" name="Picture 2" descr="http://drakula.org/sv_horugv/6/pics/102.jpg"/>
          <p:cNvPicPr>
            <a:picLocks noChangeAspect="1" noChangeArrowheads="1"/>
          </p:cNvPicPr>
          <p:nvPr/>
        </p:nvPicPr>
        <p:blipFill>
          <a:blip r:embed="rId3" cstate="print"/>
          <a:srcRect/>
          <a:stretch>
            <a:fillRect/>
          </a:stretch>
        </p:blipFill>
        <p:spPr bwMode="auto">
          <a:xfrm>
            <a:off x="357158" y="285728"/>
            <a:ext cx="8501122" cy="378621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5072074"/>
            <a:ext cx="8501122" cy="1500198"/>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 Алтарь Зевса в Пергаме. </a:t>
            </a:r>
            <a:endParaRPr lang="ru-RU" sz="2400" dirty="0" smtClean="0"/>
          </a:p>
          <a:p>
            <a:pPr algn="ctr"/>
            <a:r>
              <a:rPr lang="ru-RU" sz="2400" dirty="0" smtClean="0"/>
              <a:t>Период </a:t>
            </a:r>
            <a:r>
              <a:rPr lang="ru-RU" sz="2400" dirty="0" smtClean="0"/>
              <a:t>эллинизма.</a:t>
            </a:r>
          </a:p>
          <a:p>
            <a:pPr algn="ctr"/>
            <a:r>
              <a:rPr lang="ru-RU" sz="2400" dirty="0" smtClean="0">
                <a:solidFill>
                  <a:schemeClr val="accent6">
                    <a:lumMod val="20000"/>
                    <a:lumOff val="80000"/>
                  </a:schemeClr>
                </a:solidFill>
                <a:latin typeface="Times New Roman" pitchFamily="18" charset="0"/>
                <a:cs typeface="Times New Roman" pitchFamily="18" charset="0"/>
              </a:rPr>
              <a:t>Музей древности в Берлине.</a:t>
            </a:r>
            <a:endParaRPr lang="ru-RU" sz="2400" dirty="0">
              <a:solidFill>
                <a:schemeClr val="accent6">
                  <a:lumMod val="20000"/>
                  <a:lumOff val="80000"/>
                </a:schemeClr>
              </a:solidFill>
              <a:latin typeface="Times New Roman" pitchFamily="18" charset="0"/>
              <a:cs typeface="Times New Roman" pitchFamily="18" charset="0"/>
            </a:endParaRPr>
          </a:p>
        </p:txBody>
      </p:sp>
      <p:pic>
        <p:nvPicPr>
          <p:cNvPr id="13314" name="Picture 2" descr="http://worlds.travel/uploads/posts/2012-01/1326545466_001.jpg"/>
          <p:cNvPicPr>
            <a:picLocks noChangeAspect="1" noChangeArrowheads="1"/>
          </p:cNvPicPr>
          <p:nvPr/>
        </p:nvPicPr>
        <p:blipFill>
          <a:blip r:embed="rId3" cstate="print"/>
          <a:srcRect/>
          <a:stretch>
            <a:fillRect/>
          </a:stretch>
        </p:blipFill>
        <p:spPr bwMode="auto">
          <a:xfrm>
            <a:off x="357158" y="214290"/>
            <a:ext cx="8503460" cy="507209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285728"/>
            <a:ext cx="4643470" cy="628654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ru-RU" sz="2400" dirty="0" smtClean="0"/>
              <a:t>В искусстве, как и в других сферах духовной жизни, шел поиск новых форм. Бесконечное брожение Азии нашло выражение в патетических сюжетах. Символом эллинизма стала Ника из храма в </a:t>
            </a:r>
            <a:r>
              <a:rPr lang="ru-RU" sz="2400" dirty="0" err="1" smtClean="0"/>
              <a:t>Самофракии</a:t>
            </a:r>
            <a:r>
              <a:rPr lang="ru-RU" sz="2400" dirty="0" smtClean="0"/>
              <a:t>. Когда-то она возвышалась на утесе, на берегу моря, складки ее развивавшихся одежд обдавали соленые брызги, Ника трубила в рог, возвещая зарю новой эпохи, а теперь, с поломанными руками и головой, она встречает посетителей Лувра.</a:t>
            </a:r>
            <a:endParaRPr lang="ru-RU" sz="2400" dirty="0" smtClean="0">
              <a:solidFill>
                <a:schemeClr val="accent6">
                  <a:lumMod val="20000"/>
                  <a:lumOff val="80000"/>
                </a:schemeClr>
              </a:solidFill>
              <a:latin typeface="Times New Roman" pitchFamily="18" charset="0"/>
              <a:cs typeface="Times New Roman" pitchFamily="18" charset="0"/>
            </a:endParaRPr>
          </a:p>
        </p:txBody>
      </p:sp>
      <p:pic>
        <p:nvPicPr>
          <p:cNvPr id="12292" name="Picture 4" descr="http://mmkaz.narod.ru/antiquity/images/008/Nika.jpg"/>
          <p:cNvPicPr>
            <a:picLocks noChangeAspect="1" noChangeArrowheads="1"/>
          </p:cNvPicPr>
          <p:nvPr/>
        </p:nvPicPr>
        <p:blipFill>
          <a:blip r:embed="rId3" cstate="print"/>
          <a:srcRect/>
          <a:stretch>
            <a:fillRect/>
          </a:stretch>
        </p:blipFill>
        <p:spPr bwMode="auto">
          <a:xfrm>
            <a:off x="5000628" y="310135"/>
            <a:ext cx="3857636" cy="625258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4714876" y="285728"/>
            <a:ext cx="4143404" cy="628654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ru-RU" sz="2000" b="1" dirty="0" smtClean="0">
                <a:hlinkClick r:id="rId3" tooltip="Статуя"/>
              </a:rPr>
              <a:t>Статуя</a:t>
            </a:r>
            <a:r>
              <a:rPr lang="ru-RU" sz="2000" b="1" dirty="0" smtClean="0"/>
              <a:t> богини любви </a:t>
            </a:r>
            <a:r>
              <a:rPr lang="ru-RU" sz="2000" b="1" dirty="0" smtClean="0">
                <a:hlinkClick r:id="rId4" tooltip="Афродита"/>
              </a:rPr>
              <a:t>Афродиты</a:t>
            </a:r>
            <a:r>
              <a:rPr lang="ru-RU" sz="2000" b="1" dirty="0" smtClean="0"/>
              <a:t> из белого </a:t>
            </a:r>
            <a:r>
              <a:rPr lang="ru-RU" sz="2000" b="1" dirty="0" smtClean="0">
                <a:hlinkClick r:id="rId5" tooltip="Мрамор"/>
              </a:rPr>
              <a:t>мрамора</a:t>
            </a:r>
            <a:r>
              <a:rPr lang="ru-RU" sz="2000" b="1" dirty="0" smtClean="0"/>
              <a:t>. Считается, что создателем её является скульптор </a:t>
            </a:r>
            <a:r>
              <a:rPr lang="ru-RU" sz="2000" b="1" dirty="0" err="1" smtClean="0"/>
              <a:t>Агесандр</a:t>
            </a:r>
            <a:r>
              <a:rPr lang="ru-RU" sz="2000" b="1" dirty="0" smtClean="0"/>
              <a:t> (или Александр) </a:t>
            </a:r>
            <a:r>
              <a:rPr lang="ru-RU" sz="2000" b="1" dirty="0" err="1" smtClean="0"/>
              <a:t>Антиохийский</a:t>
            </a:r>
            <a:r>
              <a:rPr lang="ru-RU" sz="2000" b="1" dirty="0" smtClean="0"/>
              <a:t> (надпись неразборчива). Прежде </a:t>
            </a:r>
            <a:r>
              <a:rPr lang="ru-RU" sz="2000" b="1" dirty="0" err="1" smtClean="0"/>
              <a:t>приписывалась</a:t>
            </a:r>
            <a:r>
              <a:rPr lang="ru-RU" sz="2000" b="1" dirty="0" err="1" smtClean="0">
                <a:hlinkClick r:id="rId6" tooltip="Пракситель"/>
              </a:rPr>
              <a:t>Праксителю</a:t>
            </a:r>
            <a:r>
              <a:rPr lang="ru-RU" sz="2000" b="1" dirty="0" smtClean="0"/>
              <a:t>.</a:t>
            </a:r>
          </a:p>
          <a:p>
            <a:r>
              <a:rPr lang="ru-RU" sz="2000" b="1" dirty="0" smtClean="0"/>
              <a:t>Скульптура представляет собой тип </a:t>
            </a:r>
            <a:r>
              <a:rPr lang="ru-RU" sz="2000" b="1" i="1" dirty="0" smtClean="0">
                <a:hlinkClick r:id="rId7" tooltip="Афродита Книдская"/>
              </a:rPr>
              <a:t>Афродиты </a:t>
            </a:r>
            <a:r>
              <a:rPr lang="ru-RU" sz="2000" b="1" i="1" dirty="0" err="1" smtClean="0">
                <a:hlinkClick r:id="rId7" tooltip="Афродита Книдская"/>
              </a:rPr>
              <a:t>Книдской</a:t>
            </a:r>
            <a:r>
              <a:rPr lang="ru-RU" sz="2000" b="1" dirty="0" smtClean="0"/>
              <a:t> (</a:t>
            </a:r>
            <a:r>
              <a:rPr lang="ru-RU" sz="2000" b="1" dirty="0" err="1" smtClean="0"/>
              <a:t>Venus</a:t>
            </a:r>
            <a:r>
              <a:rPr lang="ru-RU" sz="2000" b="1" dirty="0" smtClean="0"/>
              <a:t> </a:t>
            </a:r>
            <a:r>
              <a:rPr lang="ru-RU" sz="2000" b="1" dirty="0" err="1" smtClean="0"/>
              <a:t>pudica</a:t>
            </a:r>
            <a:r>
              <a:rPr lang="ru-RU" sz="2000" b="1" dirty="0" smtClean="0"/>
              <a:t>, Венера стыдливая): богиня, придерживающая рукой упавшее одеяние (впервые скульптуру такого типа изваял </a:t>
            </a:r>
            <a:r>
              <a:rPr lang="ru-RU" sz="2000" b="1" dirty="0" smtClean="0">
                <a:hlinkClick r:id="rId6" tooltip="Пракситель"/>
              </a:rPr>
              <a:t>Пракситель</a:t>
            </a:r>
            <a:r>
              <a:rPr lang="ru-RU" sz="2000" b="1" dirty="0" smtClean="0"/>
              <a:t>, </a:t>
            </a:r>
            <a:r>
              <a:rPr lang="ru-RU" sz="2000" b="1" dirty="0" err="1" smtClean="0"/>
              <a:t>ок</a:t>
            </a:r>
            <a:r>
              <a:rPr lang="ru-RU" sz="2000" b="1" dirty="0" smtClean="0"/>
              <a:t>. </a:t>
            </a:r>
            <a:r>
              <a:rPr lang="ru-RU" sz="2000" b="1" dirty="0" smtClean="0">
                <a:hlinkClick r:id="rId8" tooltip="350 до н. э."/>
              </a:rPr>
              <a:t>350 до н. э.</a:t>
            </a:r>
            <a:r>
              <a:rPr lang="ru-RU" sz="2000" b="1" dirty="0" smtClean="0"/>
              <a:t>). Высота статуи Венеры </a:t>
            </a:r>
            <a:r>
              <a:rPr lang="ru-RU" sz="2000" b="1" dirty="0" err="1" smtClean="0"/>
              <a:t>Милосской</a:t>
            </a:r>
            <a:r>
              <a:rPr lang="ru-RU" sz="2000" b="1" dirty="0" smtClean="0"/>
              <a:t> — 2,02 м, пропорции тела при перерасчёте на рост 164 см </a:t>
            </a:r>
            <a:endParaRPr lang="ru-RU" sz="2000" b="1" dirty="0"/>
          </a:p>
        </p:txBody>
      </p:sp>
      <p:pic>
        <p:nvPicPr>
          <p:cNvPr id="11268" name="Picture 4" descr="http://art-blog.uz/wp-content/uploads/2008/05/wwwdastranichkanet.jpg"/>
          <p:cNvPicPr>
            <a:picLocks noChangeAspect="1" noChangeArrowheads="1"/>
          </p:cNvPicPr>
          <p:nvPr/>
        </p:nvPicPr>
        <p:blipFill>
          <a:blip r:embed="rId9" cstate="print"/>
          <a:srcRect/>
          <a:stretch>
            <a:fillRect/>
          </a:stretch>
        </p:blipFill>
        <p:spPr bwMode="auto">
          <a:xfrm>
            <a:off x="357158" y="285727"/>
            <a:ext cx="4357718" cy="62816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285728"/>
            <a:ext cx="5429288" cy="628654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Эллинизм</a:t>
            </a:r>
            <a:r>
              <a:rPr lang="ru-RU" sz="2400" dirty="0" smtClean="0"/>
              <a:t> — период в истории </a:t>
            </a:r>
            <a:r>
              <a:rPr lang="ru-RU" sz="2400" dirty="0" smtClean="0">
                <a:hlinkClick r:id="rId3" tooltip="Средиземноморье"/>
              </a:rPr>
              <a:t>Средиземноморья</a:t>
            </a:r>
            <a:r>
              <a:rPr lang="ru-RU" sz="2400" dirty="0" smtClean="0"/>
              <a:t>, в первую очередь восточного, длившийся со времени смерти </a:t>
            </a:r>
            <a:r>
              <a:rPr lang="ru-RU" sz="2400" u="sng" dirty="0" smtClean="0">
                <a:hlinkClick r:id="rId4" tooltip="Александр Македонский"/>
              </a:rPr>
              <a:t>Александра Македонского</a:t>
            </a:r>
            <a:r>
              <a:rPr lang="ru-RU" sz="2400" dirty="0" smtClean="0"/>
              <a:t> (</a:t>
            </a:r>
            <a:r>
              <a:rPr lang="ru-RU" sz="2400" dirty="0" smtClean="0">
                <a:hlinkClick r:id="rId5" tooltip="323 до н. э."/>
              </a:rPr>
              <a:t>323 до н. э.</a:t>
            </a:r>
            <a:r>
              <a:rPr lang="ru-RU" sz="2400" dirty="0" smtClean="0"/>
              <a:t>) до окончательного установления </a:t>
            </a:r>
            <a:r>
              <a:rPr lang="ru-RU" sz="2400" dirty="0" smtClean="0">
                <a:hlinkClick r:id="rId6" tooltip="Древний Рим"/>
              </a:rPr>
              <a:t>римского</a:t>
            </a:r>
            <a:r>
              <a:rPr lang="ru-RU" sz="2400" dirty="0" smtClean="0"/>
              <a:t> господства на этих территориях, которое датируется обычно падением </a:t>
            </a:r>
            <a:r>
              <a:rPr lang="ru-RU" sz="2400" dirty="0" err="1" smtClean="0">
                <a:hlinkClick r:id="rId7" tooltip="Птолемей I Сотер"/>
              </a:rPr>
              <a:t>птолемеевского</a:t>
            </a:r>
            <a:r>
              <a:rPr lang="ru-RU" sz="2400" dirty="0" smtClean="0"/>
              <a:t> </a:t>
            </a:r>
            <a:r>
              <a:rPr lang="ru-RU" sz="2400" dirty="0" smtClean="0">
                <a:hlinkClick r:id="rId8" tooltip="Египет"/>
              </a:rPr>
              <a:t>Египта</a:t>
            </a:r>
            <a:r>
              <a:rPr lang="ru-RU" sz="2400" dirty="0" smtClean="0"/>
              <a:t> (</a:t>
            </a:r>
            <a:r>
              <a:rPr lang="ru-RU" sz="2400" dirty="0" smtClean="0">
                <a:hlinkClick r:id="rId9" tooltip="30 до н. э."/>
              </a:rPr>
              <a:t>30 до н. э.</a:t>
            </a:r>
            <a:r>
              <a:rPr lang="ru-RU" sz="2400" dirty="0" smtClean="0"/>
              <a:t>).</a:t>
            </a:r>
          </a:p>
          <a:p>
            <a:pPr algn="ctr"/>
            <a:endParaRPr lang="ru-RU" sz="2400" dirty="0">
              <a:solidFill>
                <a:schemeClr val="accent6">
                  <a:lumMod val="20000"/>
                  <a:lumOff val="80000"/>
                </a:schemeClr>
              </a:solidFill>
              <a:latin typeface="Times New Roman" pitchFamily="18" charset="0"/>
              <a:cs typeface="Times New Roman" pitchFamily="18" charset="0"/>
            </a:endParaRPr>
          </a:p>
        </p:txBody>
      </p:sp>
      <p:pic>
        <p:nvPicPr>
          <p:cNvPr id="24578" name="Picture 2" descr="http://rushist.com/images/greece/alexander-great-1.jpg"/>
          <p:cNvPicPr>
            <a:picLocks noChangeAspect="1" noChangeArrowheads="1"/>
          </p:cNvPicPr>
          <p:nvPr/>
        </p:nvPicPr>
        <p:blipFill>
          <a:blip r:embed="rId10" cstate="print"/>
          <a:srcRect/>
          <a:stretch>
            <a:fillRect/>
          </a:stretch>
        </p:blipFill>
        <p:spPr bwMode="auto">
          <a:xfrm>
            <a:off x="5810250" y="857232"/>
            <a:ext cx="3333750" cy="506730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285728"/>
            <a:ext cx="8501122" cy="628654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2400" dirty="0" smtClean="0"/>
              <a:t>Аполлон Бельведерский </a:t>
            </a:r>
          </a:p>
          <a:p>
            <a:pPr algn="r"/>
            <a:r>
              <a:rPr lang="ru-RU" sz="2400" dirty="0" smtClean="0"/>
              <a:t>Скульптор  </a:t>
            </a:r>
            <a:r>
              <a:rPr lang="ru-RU" sz="2400" dirty="0" err="1" smtClean="0"/>
              <a:t>Леохар</a:t>
            </a:r>
            <a:endParaRPr lang="ru-RU" sz="2400" dirty="0" smtClean="0"/>
          </a:p>
          <a:p>
            <a:pPr algn="r"/>
            <a:r>
              <a:rPr lang="ru-RU" sz="2400" dirty="0" smtClean="0"/>
              <a:t>Середина 4 в. до н.э.</a:t>
            </a:r>
            <a:endParaRPr lang="ru-RU" sz="2400" dirty="0" smtClean="0"/>
          </a:p>
          <a:p>
            <a:pPr algn="r"/>
            <a:r>
              <a:rPr lang="ru-RU" sz="2400" dirty="0" smtClean="0"/>
              <a:t> Статуя эпохи эллинизма</a:t>
            </a:r>
            <a:endParaRPr lang="ru-RU" sz="2400" dirty="0">
              <a:solidFill>
                <a:schemeClr val="accent6">
                  <a:lumMod val="20000"/>
                  <a:lumOff val="80000"/>
                </a:schemeClr>
              </a:solidFill>
              <a:latin typeface="Times New Roman" pitchFamily="18" charset="0"/>
              <a:cs typeface="Times New Roman" pitchFamily="18" charset="0"/>
            </a:endParaRPr>
          </a:p>
        </p:txBody>
      </p:sp>
      <p:pic>
        <p:nvPicPr>
          <p:cNvPr id="6" name="Содержимое 5" descr="372px-Belvedere_Apollo_Pio-Clementino_Inv1015.jpg"/>
          <p:cNvPicPr>
            <a:picLocks noChangeAspect="1"/>
          </p:cNvPicPr>
          <p:nvPr/>
        </p:nvPicPr>
        <p:blipFill>
          <a:blip r:embed="rId3" cstate="print"/>
          <a:stretch>
            <a:fillRect/>
          </a:stretch>
        </p:blipFill>
        <p:spPr>
          <a:xfrm>
            <a:off x="357158" y="285728"/>
            <a:ext cx="3901304" cy="627145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857620" y="285728"/>
            <a:ext cx="5000660" cy="628654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Культура Древней Греции периода эллинизма явила сбой переход к более глубокому осмыслению человеческий эмоций, что отразилось в первую очередь в скульптуре. Интерес авторов пробуждают человеческие эмоции, состояние духа. </a:t>
            </a:r>
            <a:endParaRPr lang="ru-RU" sz="2400" dirty="0">
              <a:solidFill>
                <a:schemeClr val="accent6">
                  <a:lumMod val="20000"/>
                  <a:lumOff val="80000"/>
                </a:schemeClr>
              </a:solidFill>
              <a:latin typeface="Times New Roman" pitchFamily="18" charset="0"/>
              <a:cs typeface="Times New Roman" pitchFamily="18" charset="0"/>
            </a:endParaRPr>
          </a:p>
        </p:txBody>
      </p:sp>
      <p:pic>
        <p:nvPicPr>
          <p:cNvPr id="10242" name="Picture 2" descr="http://rushist.com/images/greece/gerakl.jpg"/>
          <p:cNvPicPr>
            <a:picLocks noChangeAspect="1" noChangeArrowheads="1"/>
          </p:cNvPicPr>
          <p:nvPr/>
        </p:nvPicPr>
        <p:blipFill>
          <a:blip r:embed="rId3" cstate="print"/>
          <a:srcRect/>
          <a:stretch>
            <a:fillRect/>
          </a:stretch>
        </p:blipFill>
        <p:spPr bwMode="auto">
          <a:xfrm>
            <a:off x="357158" y="277676"/>
            <a:ext cx="3500462" cy="629459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5000628" y="285728"/>
            <a:ext cx="3857652" cy="628654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Битва Геракла с Немейским львом. Римская копия </a:t>
            </a:r>
            <a:br>
              <a:rPr lang="ru-RU" sz="2400" dirty="0" smtClean="0"/>
            </a:br>
            <a:r>
              <a:rPr lang="ru-RU" sz="2400" dirty="0" smtClean="0"/>
              <a:t>оригинала работы </a:t>
            </a:r>
            <a:r>
              <a:rPr lang="ru-RU" sz="2400" dirty="0" err="1" smtClean="0"/>
              <a:t>Лисиппа</a:t>
            </a:r>
            <a:r>
              <a:rPr lang="ru-RU" sz="2400" dirty="0" smtClean="0"/>
              <a:t>.</a:t>
            </a:r>
            <a:endParaRPr lang="ru-RU" sz="2400" dirty="0">
              <a:solidFill>
                <a:schemeClr val="accent6">
                  <a:lumMod val="20000"/>
                  <a:lumOff val="80000"/>
                </a:schemeClr>
              </a:solidFill>
              <a:latin typeface="Times New Roman" pitchFamily="18" charset="0"/>
              <a:cs typeface="Times New Roman" pitchFamily="18" charset="0"/>
            </a:endParaRPr>
          </a:p>
        </p:txBody>
      </p:sp>
      <p:pic>
        <p:nvPicPr>
          <p:cNvPr id="9220" name="Picture 4" descr="http://mtdata.ru/u17/photo9000/20497721620-0/original.jpg#20497721620"/>
          <p:cNvPicPr>
            <a:picLocks noChangeAspect="1" noChangeArrowheads="1"/>
          </p:cNvPicPr>
          <p:nvPr/>
        </p:nvPicPr>
        <p:blipFill>
          <a:blip r:embed="rId3" cstate="print"/>
          <a:srcRect/>
          <a:stretch>
            <a:fillRect/>
          </a:stretch>
        </p:blipFill>
        <p:spPr bwMode="auto">
          <a:xfrm>
            <a:off x="396594" y="285728"/>
            <a:ext cx="4646690" cy="635798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285728"/>
            <a:ext cx="4214842" cy="628654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 Ужас перед лицом варварства и смерти выразила скульптура Лаокоона, по преданию, предсказавшего троянцам гибель от деревянного коня, созданного Одиссеем. Скульптурная группа изображает пророка и двух его сыновей, бьющихся в последних конвульсиях в момент, когда их душит змей, посланный в наказание Аполлоном. Жестоко и невидимо запятнана кровью победа разума.</a:t>
            </a:r>
            <a:endParaRPr lang="ru-RU" sz="2400" dirty="0">
              <a:solidFill>
                <a:schemeClr val="accent6">
                  <a:lumMod val="20000"/>
                  <a:lumOff val="80000"/>
                </a:schemeClr>
              </a:solidFill>
              <a:latin typeface="Times New Roman" pitchFamily="18" charset="0"/>
              <a:cs typeface="Times New Roman" pitchFamily="18" charset="0"/>
            </a:endParaRPr>
          </a:p>
        </p:txBody>
      </p:sp>
      <p:pic>
        <p:nvPicPr>
          <p:cNvPr id="17410" name="Picture 2" descr="http://2.bp.blogspot.com/-kcIa9yvAEy8/TbmxF9OxCTI/AAAAAAAAAP0/PsJU37meTAA/s200/lacoon+and+his+sons.jpg"/>
          <p:cNvPicPr>
            <a:picLocks noChangeAspect="1" noChangeArrowheads="1"/>
          </p:cNvPicPr>
          <p:nvPr/>
        </p:nvPicPr>
        <p:blipFill>
          <a:blip r:embed="rId3" cstate="print"/>
          <a:srcRect/>
          <a:stretch>
            <a:fillRect/>
          </a:stretch>
        </p:blipFill>
        <p:spPr bwMode="auto">
          <a:xfrm>
            <a:off x="4500561" y="936384"/>
            <a:ext cx="4643439" cy="499294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4572000" y="285728"/>
            <a:ext cx="4286280" cy="628654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t>Для эллинизма характерен вкус к мрачному, болезненному, старческому, уродливому, варварскому. Известны статуи пьяной старухи, галла, убивающего себя и </a:t>
            </a:r>
            <a:r>
              <a:rPr lang="ru-RU" sz="2400" b="1" dirty="0" smtClean="0"/>
              <a:t>жену. </a:t>
            </a:r>
            <a:r>
              <a:rPr lang="ru-RU" sz="2400" b="1" dirty="0" smtClean="0"/>
              <a:t>Появляются и бытовые зарисовки: крестьянин, пашущий поле, мальчик, играющий с гусем (или душащий его), и др. Суть нового искусства - изображение человека со всеми его земными горестями и скорбями.</a:t>
            </a:r>
            <a:endParaRPr lang="ru-RU" sz="2400" b="1" dirty="0">
              <a:solidFill>
                <a:schemeClr val="accent6">
                  <a:lumMod val="20000"/>
                  <a:lumOff val="80000"/>
                </a:schemeClr>
              </a:solidFill>
              <a:latin typeface="Times New Roman" pitchFamily="18" charset="0"/>
              <a:cs typeface="Times New Roman" pitchFamily="18" charset="0"/>
            </a:endParaRPr>
          </a:p>
        </p:txBody>
      </p:sp>
      <p:pic>
        <p:nvPicPr>
          <p:cNvPr id="8196" name="Picture 4" descr="http://upload.wikimedia.org/wikipedia/commons/thumb/5/5f/Child_goose_Louvre_Ma40.jpg/360px-Child_goose_Louvre_Ma40.jpg"/>
          <p:cNvPicPr>
            <a:picLocks noChangeAspect="1" noChangeArrowheads="1"/>
          </p:cNvPicPr>
          <p:nvPr/>
        </p:nvPicPr>
        <p:blipFill>
          <a:blip r:embed="rId3" cstate="print"/>
          <a:srcRect/>
          <a:stretch>
            <a:fillRect/>
          </a:stretch>
        </p:blipFill>
        <p:spPr bwMode="auto">
          <a:xfrm>
            <a:off x="1500166" y="857232"/>
            <a:ext cx="3086098" cy="514349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285728"/>
            <a:ext cx="4214842" cy="628654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Развиваются мелкая пластика, декоративно-прикладное искусство: изготавливается огромное количество камей (рельефное выпуклое изображение на камне), - большую известность получила наиболее крупная из древних камея </a:t>
            </a:r>
            <a:r>
              <a:rPr lang="ru-RU" sz="2400" dirty="0" err="1" smtClean="0"/>
              <a:t>Гонзага</a:t>
            </a:r>
            <a:r>
              <a:rPr lang="ru-RU" sz="2400" dirty="0" smtClean="0"/>
              <a:t> с портретом Птолемея II и его супруги8, - инталий (вогнутый рельеф на камне), перстней, печатей, медальонов, не имевших практического применения и являвшихся символом роскоши высших слоев общества.</a:t>
            </a:r>
            <a:endParaRPr lang="ru-RU" sz="2400" dirty="0">
              <a:solidFill>
                <a:schemeClr val="accent6">
                  <a:lumMod val="20000"/>
                  <a:lumOff val="80000"/>
                </a:schemeClr>
              </a:solidFill>
              <a:latin typeface="Times New Roman" pitchFamily="18" charset="0"/>
              <a:cs typeface="Times New Roman" pitchFamily="18" charset="0"/>
            </a:endParaRPr>
          </a:p>
        </p:txBody>
      </p:sp>
      <p:pic>
        <p:nvPicPr>
          <p:cNvPr id="6" name="Picture 2" descr="https://encrypted-tbn2.gstatic.com/images?q=tbn:ANd9GcS6vvFf7y0Ax16Uh8huswB0jhSnEDDmiY8iEDhMY3GsLU6Ywe3n"/>
          <p:cNvPicPr>
            <a:picLocks noChangeAspect="1" noChangeArrowheads="1"/>
          </p:cNvPicPr>
          <p:nvPr/>
        </p:nvPicPr>
        <p:blipFill>
          <a:blip r:embed="rId3" cstate="print"/>
          <a:srcRect/>
          <a:stretch>
            <a:fillRect/>
          </a:stretch>
        </p:blipFill>
        <p:spPr bwMode="auto">
          <a:xfrm>
            <a:off x="4572000" y="285728"/>
            <a:ext cx="4270514" cy="628654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4429132"/>
            <a:ext cx="8501122" cy="2143140"/>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Философия.</a:t>
            </a:r>
            <a:endParaRPr lang="ru-RU" sz="2400" dirty="0" smtClean="0"/>
          </a:p>
          <a:p>
            <a:pPr algn="ctr"/>
            <a:r>
              <a:rPr lang="ru-RU" sz="2400" b="1" dirty="0" smtClean="0"/>
              <a:t>Эллинистическая философия переориентировалась на проблемы этики и морали. Ведущие позиции заняли две крупные школы: стоиков и эпикурейцев. </a:t>
            </a:r>
            <a:endParaRPr lang="ru-RU" sz="2400" b="1" dirty="0"/>
          </a:p>
        </p:txBody>
      </p:sp>
      <p:pic>
        <p:nvPicPr>
          <p:cNvPr id="5122" name="Picture 2" descr="http://cs624031.vk.me/v624031920/efd4/9O5SBksu9CE.jpg"/>
          <p:cNvPicPr>
            <a:picLocks noChangeAspect="1" noChangeArrowheads="1"/>
          </p:cNvPicPr>
          <p:nvPr/>
        </p:nvPicPr>
        <p:blipFill>
          <a:blip r:embed="rId3" cstate="print"/>
          <a:srcRect/>
          <a:stretch>
            <a:fillRect/>
          </a:stretch>
        </p:blipFill>
        <p:spPr bwMode="auto">
          <a:xfrm>
            <a:off x="1424495" y="1071546"/>
            <a:ext cx="6290777" cy="334327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285728"/>
            <a:ext cx="8501122" cy="628654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u="sng" dirty="0" smtClean="0"/>
              <a:t> Философия эпохи эллинизма </a:t>
            </a:r>
            <a:endParaRPr lang="ru-RU" sz="4000" b="1" u="sng" dirty="0" smtClean="0"/>
          </a:p>
          <a:p>
            <a:pPr algn="ctr"/>
            <a:r>
              <a:rPr lang="ru-RU" sz="3200" b="1" dirty="0" smtClean="0"/>
              <a:t>Киники </a:t>
            </a:r>
            <a:r>
              <a:rPr lang="ru-RU" sz="2400" dirty="0" smtClean="0"/>
              <a:t>– предельное ограничение своих потребностей (</a:t>
            </a:r>
            <a:r>
              <a:rPr lang="ru-RU" sz="2400" dirty="0" err="1" smtClean="0"/>
              <a:t>Антисфен</a:t>
            </a:r>
            <a:r>
              <a:rPr lang="ru-RU" sz="2400" dirty="0" smtClean="0"/>
              <a:t>, Диоген</a:t>
            </a:r>
            <a:r>
              <a:rPr lang="ru-RU" sz="2400" dirty="0" smtClean="0"/>
              <a:t>).</a:t>
            </a:r>
          </a:p>
          <a:p>
            <a:pPr algn="ctr"/>
            <a:r>
              <a:rPr lang="ru-RU" sz="3200" b="1" dirty="0" smtClean="0"/>
              <a:t> </a:t>
            </a:r>
            <a:r>
              <a:rPr lang="ru-RU" sz="3200" b="1" dirty="0" smtClean="0"/>
              <a:t>Скептики </a:t>
            </a:r>
            <a:r>
              <a:rPr lang="ru-RU" sz="2400" dirty="0" smtClean="0"/>
              <a:t>– учение, утверждающее сомнение в качестве принципа мышления, особенно сомнение в надёжности истины ( Марк </a:t>
            </a:r>
            <a:r>
              <a:rPr lang="ru-RU" sz="2400" dirty="0" err="1" smtClean="0"/>
              <a:t>Аврелий</a:t>
            </a:r>
            <a:r>
              <a:rPr lang="ru-RU" sz="2400" dirty="0" smtClean="0"/>
              <a:t>, Диоген </a:t>
            </a:r>
            <a:r>
              <a:rPr lang="ru-RU" sz="2400" dirty="0" err="1" smtClean="0"/>
              <a:t>Лаэртский</a:t>
            </a:r>
            <a:r>
              <a:rPr lang="ru-RU" sz="2400" dirty="0" smtClean="0"/>
              <a:t>). </a:t>
            </a:r>
            <a:endParaRPr lang="ru-RU" sz="2400" dirty="0" smtClean="0"/>
          </a:p>
          <a:p>
            <a:pPr algn="ctr"/>
            <a:r>
              <a:rPr lang="ru-RU" sz="3200" b="1" dirty="0" smtClean="0"/>
              <a:t>Эпикурейцы</a:t>
            </a:r>
            <a:r>
              <a:rPr lang="ru-RU" sz="2400" dirty="0" smtClean="0"/>
              <a:t> </a:t>
            </a:r>
            <a:r>
              <a:rPr lang="ru-RU" sz="2400" dirty="0" smtClean="0"/>
              <a:t>- смысл жизни достижение удовольствий. Достижение удовольствий невозможно без аскетического самоограничения (Эпикур). </a:t>
            </a:r>
            <a:endParaRPr lang="ru-RU" sz="2400" dirty="0" smtClean="0"/>
          </a:p>
          <a:p>
            <a:pPr algn="ctr"/>
            <a:r>
              <a:rPr lang="ru-RU" sz="3200" b="1" dirty="0" smtClean="0"/>
              <a:t>Стоики</a:t>
            </a:r>
            <a:r>
              <a:rPr lang="ru-RU" sz="2400" dirty="0" smtClean="0"/>
              <a:t> </a:t>
            </a:r>
            <a:r>
              <a:rPr lang="ru-RU" sz="2400" dirty="0" smtClean="0"/>
              <a:t>- проповедовали идеал мудреца, который любит свой рок (Сенека).</a:t>
            </a:r>
            <a:endParaRPr lang="ru-RU" sz="2400"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285720" y="285728"/>
            <a:ext cx="5000660" cy="628654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t>Основателем стоицизма (слово происходит от названия цветного портика в Афинах) считался философ Зенон (</a:t>
            </a:r>
            <a:r>
              <a:rPr lang="ru-RU" sz="2000" dirty="0" err="1" smtClean="0"/>
              <a:t>ок</a:t>
            </a:r>
            <a:r>
              <a:rPr lang="ru-RU" sz="2000" dirty="0" smtClean="0"/>
              <a:t>. 335 - </a:t>
            </a:r>
            <a:r>
              <a:rPr lang="ru-RU" sz="2000" dirty="0" err="1" smtClean="0"/>
              <a:t>ок</a:t>
            </a:r>
            <a:r>
              <a:rPr lang="ru-RU" sz="2000" dirty="0" smtClean="0"/>
              <a:t>. 262). Помимо особенного видения мироздания, учение стоиков касалось проблем внешнего поведения человека. Независимо от социального положения, все люди духовно равны из-за причастности божеству, мировому логосу, поэтому для человека, стремящегося к добродетели, идеал должен состоять в соответствии природе. Путь к счастью преграждают аффекты, человеческие чувства. Избавиться от них можно лишь посредством аскезы, совершенного бесстрастия, апатии. Стоицизм имеет сходство с буддизмом, напоминая путь достижения нирваны. Дух Востока действительно мог оказать влияние на греков</a:t>
            </a:r>
            <a:endParaRPr lang="ru-RU" sz="2000" dirty="0">
              <a:solidFill>
                <a:schemeClr val="accent6">
                  <a:lumMod val="20000"/>
                  <a:lumOff val="80000"/>
                </a:schemeClr>
              </a:solidFill>
              <a:latin typeface="Times New Roman" pitchFamily="18" charset="0"/>
              <a:cs typeface="Times New Roman" pitchFamily="18" charset="0"/>
            </a:endParaRPr>
          </a:p>
        </p:txBody>
      </p:sp>
      <p:pic>
        <p:nvPicPr>
          <p:cNvPr id="4098" name="Picture 2" descr="http://rushist.com/images/greece-2/chrysippos.jpg"/>
          <p:cNvPicPr>
            <a:picLocks noChangeAspect="1" noChangeArrowheads="1"/>
          </p:cNvPicPr>
          <p:nvPr/>
        </p:nvPicPr>
        <p:blipFill>
          <a:blip r:embed="rId3" cstate="print"/>
          <a:srcRect/>
          <a:stretch>
            <a:fillRect/>
          </a:stretch>
        </p:blipFill>
        <p:spPr bwMode="auto">
          <a:xfrm>
            <a:off x="5214942" y="1071546"/>
            <a:ext cx="3659013" cy="464818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4429124" y="285728"/>
            <a:ext cx="4429156" cy="628654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t>Основоположником другого учения стал Эпикур, живший в то же время, что и Зенон, и написавший "Трактат о природе". Позднее произошло искажение понимания его философии, сведенной лишь к учению о наслаждении. По Эпикуру, все живое стремится к удовольствию, но истинное наслаждение есть отсутствие страдания и состоит в овладении внутренними инстинктами, а не в удовлетворении их, и добродетель - средство для достижения счастья. Эпикур предпочитал жизнь созерцательную и аполитичную, уделяя особое внимание преодолению страха перед смертью.</a:t>
            </a:r>
            <a:endParaRPr lang="ru-RU" sz="2000" dirty="0">
              <a:solidFill>
                <a:schemeClr val="accent6">
                  <a:lumMod val="20000"/>
                  <a:lumOff val="80000"/>
                </a:schemeClr>
              </a:solidFill>
              <a:latin typeface="Times New Roman" pitchFamily="18" charset="0"/>
              <a:cs typeface="Times New Roman" pitchFamily="18" charset="0"/>
            </a:endParaRPr>
          </a:p>
        </p:txBody>
      </p:sp>
      <p:pic>
        <p:nvPicPr>
          <p:cNvPr id="3074" name="Picture 2" descr="http://bourabai.narod.ru/lucretius/img/epicurus.jpg"/>
          <p:cNvPicPr>
            <a:picLocks noChangeAspect="1" noChangeArrowheads="1"/>
          </p:cNvPicPr>
          <p:nvPr/>
        </p:nvPicPr>
        <p:blipFill>
          <a:blip r:embed="rId3" cstate="print"/>
          <a:srcRect/>
          <a:stretch>
            <a:fillRect/>
          </a:stretch>
        </p:blipFill>
        <p:spPr bwMode="auto">
          <a:xfrm>
            <a:off x="1214414" y="1071546"/>
            <a:ext cx="3214710" cy="464344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4929198"/>
            <a:ext cx="8501122" cy="164307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Эллинизм - это широкое распространение греческой культуры, религии, философии, искусства, экономики, политики и образа жизни на Восток и тесное их взаимодействие с местным общественным укладом. В результате возникла особая синкретическая культура, в которой греки были уже не этническим, а </a:t>
            </a:r>
            <a:r>
              <a:rPr lang="ru-RU" sz="2000" b="1" dirty="0" err="1" smtClean="0"/>
              <a:t>социо-культурным</a:t>
            </a:r>
            <a:r>
              <a:rPr lang="ru-RU" sz="2000" b="1" dirty="0" smtClean="0"/>
              <a:t> явлением.</a:t>
            </a:r>
            <a:endParaRPr lang="ru-RU" sz="2000" b="1" dirty="0">
              <a:solidFill>
                <a:schemeClr val="accent6">
                  <a:lumMod val="20000"/>
                  <a:lumOff val="80000"/>
                </a:schemeClr>
              </a:solidFill>
              <a:latin typeface="Times New Roman" pitchFamily="18" charset="0"/>
              <a:cs typeface="Times New Roman" pitchFamily="18" charset="0"/>
            </a:endParaRPr>
          </a:p>
        </p:txBody>
      </p:sp>
      <p:pic>
        <p:nvPicPr>
          <p:cNvPr id="7" name="Picture 2" descr="http://iskusstvu.ru/images/posobie/3_1_2/1.jpg"/>
          <p:cNvPicPr>
            <a:picLocks noChangeAspect="1" noChangeArrowheads="1"/>
          </p:cNvPicPr>
          <p:nvPr/>
        </p:nvPicPr>
        <p:blipFill>
          <a:blip r:embed="rId3" cstate="print"/>
          <a:srcRect/>
          <a:stretch>
            <a:fillRect/>
          </a:stretch>
        </p:blipFill>
        <p:spPr bwMode="auto">
          <a:xfrm>
            <a:off x="428596" y="285728"/>
            <a:ext cx="8358246" cy="464347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5214950"/>
            <a:ext cx="8501122" cy="1357322"/>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И стоики, и эпикурейцы рассматривали земную жизнь как прелюдию к будущей, поскольку смерть для добродетельного человека, по их мнению, не являлась абсолютным концом.</a:t>
            </a:r>
            <a:endParaRPr lang="ru-RU" sz="2400" b="1" dirty="0"/>
          </a:p>
        </p:txBody>
      </p:sp>
      <p:pic>
        <p:nvPicPr>
          <p:cNvPr id="2050" name="Picture 2" descr="http://3.bp.blogspot.com/-5pbaoLpMkP4/Tfx8EkSBCNI/AAAAAAAAAl4/wijYNpl05ao/s1600/TJScott14.jpg"/>
          <p:cNvPicPr>
            <a:picLocks noChangeAspect="1" noChangeArrowheads="1"/>
          </p:cNvPicPr>
          <p:nvPr/>
        </p:nvPicPr>
        <p:blipFill>
          <a:blip r:embed="rId3" cstate="print"/>
          <a:srcRect/>
          <a:stretch>
            <a:fillRect/>
          </a:stretch>
        </p:blipFill>
        <p:spPr bwMode="auto">
          <a:xfrm>
            <a:off x="1500166" y="928670"/>
            <a:ext cx="6143668" cy="430414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285728"/>
            <a:ext cx="4357718" cy="628654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Людям эллинистического времени был свойственен скептицизм, нашедший выражение в культе богини </a:t>
            </a:r>
            <a:r>
              <a:rPr lang="ru-RU" sz="2400" b="1" dirty="0" err="1" smtClean="0"/>
              <a:t>Тихе</a:t>
            </a:r>
            <a:r>
              <a:rPr lang="ru-RU" sz="2400" b="1" dirty="0" smtClean="0"/>
              <a:t> </a:t>
            </a:r>
            <a:r>
              <a:rPr lang="ru-RU" sz="2400" b="1" dirty="0" smtClean="0"/>
              <a:t>(Случая, Фортуны), воплощавшей в себе полное отрицание божественного провидения: миром руководит безжалостный слепой случай, поэтому у истории нет упорядоченного и целеустремленного движения, подчиненного какой-то системе или усмотрению бога.</a:t>
            </a:r>
            <a:endParaRPr lang="ru-RU" sz="2400" b="1" dirty="0">
              <a:solidFill>
                <a:schemeClr val="accent6">
                  <a:lumMod val="20000"/>
                  <a:lumOff val="80000"/>
                </a:schemeClr>
              </a:solidFill>
              <a:latin typeface="Times New Roman" pitchFamily="18" charset="0"/>
              <a:cs typeface="Times New Roman" pitchFamily="18" charset="0"/>
            </a:endParaRPr>
          </a:p>
        </p:txBody>
      </p:sp>
      <p:pic>
        <p:nvPicPr>
          <p:cNvPr id="15362" name="Picture 2" descr="http://img-b.photosight.ru/9c2/3673427_large.jpeg"/>
          <p:cNvPicPr>
            <a:picLocks noChangeAspect="1" noChangeArrowheads="1"/>
          </p:cNvPicPr>
          <p:nvPr/>
        </p:nvPicPr>
        <p:blipFill>
          <a:blip r:embed="rId3" cstate="print"/>
          <a:srcRect/>
          <a:stretch>
            <a:fillRect/>
          </a:stretch>
        </p:blipFill>
        <p:spPr bwMode="auto">
          <a:xfrm>
            <a:off x="4572000" y="285728"/>
            <a:ext cx="4219344" cy="624365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285728"/>
            <a:ext cx="8501122" cy="3357586"/>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В эпоху эллинизма происходило смешение традиционных греческих культов с восточными, экзотическими. Например, в Малой Азии, в Пергаме, почиталась великая матерь богов трехголовая Кибела. Ее культ сопровождался характерными для Востока исступленными, неистовыми оргиями. Особенным престижем пользовался у греков Египет, в частности, мистерии Исиды, отождествленной с Деметрой. Такого рода соотнесения египетских божеств с греческими встречались часто: Амон - Зевс, Осирис - Дионис, Тот - Гермес. Обновление культов египетских богов было связано или с активной пропагандой Птолемеев, или с излишним духовным рвением живших в Египте греков.</a:t>
            </a:r>
            <a:endParaRPr lang="ru-RU" sz="2000" b="1" dirty="0">
              <a:solidFill>
                <a:schemeClr val="accent6">
                  <a:lumMod val="20000"/>
                  <a:lumOff val="80000"/>
                </a:schemeClr>
              </a:solidFill>
              <a:latin typeface="Times New Roman" pitchFamily="18" charset="0"/>
              <a:cs typeface="Times New Roman" pitchFamily="18" charset="0"/>
            </a:endParaRPr>
          </a:p>
        </p:txBody>
      </p:sp>
      <p:pic>
        <p:nvPicPr>
          <p:cNvPr id="7170" name="Picture 2" descr="http://cs620517.vk.me/v620517636/60de/LVuMEQEGld8.jpg"/>
          <p:cNvPicPr>
            <a:picLocks noChangeAspect="1" noChangeArrowheads="1"/>
          </p:cNvPicPr>
          <p:nvPr/>
        </p:nvPicPr>
        <p:blipFill>
          <a:blip r:embed="rId3" cstate="print"/>
          <a:srcRect/>
          <a:stretch>
            <a:fillRect/>
          </a:stretch>
        </p:blipFill>
        <p:spPr bwMode="auto">
          <a:xfrm>
            <a:off x="1428728" y="3643314"/>
            <a:ext cx="6286544" cy="321468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285728"/>
            <a:ext cx="4286280" cy="628654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С Египтом связано возникновение </a:t>
            </a:r>
            <a:r>
              <a:rPr lang="ru-RU" sz="2000" b="1" dirty="0" err="1" smtClean="0"/>
              <a:t>герметизма</a:t>
            </a:r>
            <a:r>
              <a:rPr lang="ru-RU" sz="2000" b="1" dirty="0" smtClean="0"/>
              <a:t>, новой формы религиозно-философского сознания. Это учение излагалось от имени Гермеса, эллинистического аналога </a:t>
            </a:r>
            <a:r>
              <a:rPr lang="ru-RU" sz="2000" b="1" dirty="0" err="1" smtClean="0"/>
              <a:t>Тота</a:t>
            </a:r>
            <a:r>
              <a:rPr lang="ru-RU" sz="2000" b="1" dirty="0" smtClean="0"/>
              <a:t>, который согласно легенде являлся творцом мира, изобретателем письменности и распространителем священных наук, поскольку измерил время и записал судьбу. </a:t>
            </a:r>
            <a:r>
              <a:rPr lang="ru-RU" sz="2000" b="1" dirty="0" err="1" smtClean="0"/>
              <a:t>Герметизм</a:t>
            </a:r>
            <a:r>
              <a:rPr lang="ru-RU" sz="2000" b="1" dirty="0" smtClean="0"/>
              <a:t> - учение тайны, предлагавшее путь духовных озарений, а не рационалистических рассуждений о мире</a:t>
            </a:r>
            <a:endParaRPr lang="ru-RU" sz="2000" b="1" dirty="0">
              <a:solidFill>
                <a:schemeClr val="accent6">
                  <a:lumMod val="20000"/>
                  <a:lumOff val="80000"/>
                </a:schemeClr>
              </a:solidFill>
              <a:latin typeface="Times New Roman" pitchFamily="18" charset="0"/>
              <a:cs typeface="Times New Roman" pitchFamily="18" charset="0"/>
            </a:endParaRPr>
          </a:p>
        </p:txBody>
      </p:sp>
      <p:pic>
        <p:nvPicPr>
          <p:cNvPr id="1026" name="Picture 2" descr="http://www.aurumsolis.info/05hermetism.gif"/>
          <p:cNvPicPr>
            <a:picLocks noChangeAspect="1" noChangeArrowheads="1"/>
          </p:cNvPicPr>
          <p:nvPr/>
        </p:nvPicPr>
        <p:blipFill>
          <a:blip r:embed="rId3" cstate="print"/>
          <a:srcRect/>
          <a:stretch>
            <a:fillRect/>
          </a:stretch>
        </p:blipFill>
        <p:spPr bwMode="auto">
          <a:xfrm>
            <a:off x="4643438" y="1071546"/>
            <a:ext cx="3333750" cy="461962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285728"/>
            <a:ext cx="8501122" cy="3214710"/>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t>Герметизм</a:t>
            </a:r>
            <a:r>
              <a:rPr lang="ru-RU" sz="2000" b="1" dirty="0" smtClean="0"/>
              <a:t> дал магическим действиям философскую основу, оправдывавшую распространение оккультных наук. Особой популярностью пользовались астрология и алхимия. Астрология - учение, согласно которому движение планет оказывало влияние на судьбы людей. По мнению астрологов, жизнью управляли знаки Зодиака, поэтому органы человеческих чувств распределены между семью планетами, откуда пошло почитание числа семь как священного: семь чудес света, семь дней в </a:t>
            </a:r>
            <a:r>
              <a:rPr lang="ru-RU" sz="2000" b="1" dirty="0" smtClean="0"/>
              <a:t>неделе, </a:t>
            </a:r>
            <a:r>
              <a:rPr lang="ru-RU" sz="2000" b="1" dirty="0" smtClean="0"/>
              <a:t>седьмое небо и т. д. Астрология по своей популярности в эллинистическую эпоху затмила астрономию и препятствовала серьезному развитию науки.</a:t>
            </a:r>
            <a:endParaRPr lang="ru-RU" sz="2000" b="1" dirty="0">
              <a:solidFill>
                <a:schemeClr val="accent6">
                  <a:lumMod val="20000"/>
                  <a:lumOff val="80000"/>
                </a:schemeClr>
              </a:solidFill>
              <a:latin typeface="Times New Roman" pitchFamily="18" charset="0"/>
              <a:cs typeface="Times New Roman" pitchFamily="18" charset="0"/>
            </a:endParaRPr>
          </a:p>
        </p:txBody>
      </p:sp>
      <p:pic>
        <p:nvPicPr>
          <p:cNvPr id="6146" name="Picture 2" descr="http://08.od.ua/data/category/astrolog/astrologiya.jpg"/>
          <p:cNvPicPr>
            <a:picLocks noChangeAspect="1" noChangeArrowheads="1"/>
          </p:cNvPicPr>
          <p:nvPr/>
        </p:nvPicPr>
        <p:blipFill>
          <a:blip r:embed="rId3" cstate="print"/>
          <a:srcRect/>
          <a:stretch>
            <a:fillRect/>
          </a:stretch>
        </p:blipFill>
        <p:spPr bwMode="auto">
          <a:xfrm>
            <a:off x="1428728" y="3500438"/>
            <a:ext cx="6215106" cy="319087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4500562" y="285728"/>
            <a:ext cx="4357718" cy="628654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Наука полностью отделилась от философии. При дворце Птолемеев в Александрии был создан </a:t>
            </a:r>
            <a:r>
              <a:rPr lang="ru-RU" sz="2400" b="1" dirty="0" err="1" smtClean="0"/>
              <a:t>Мусейон</a:t>
            </a:r>
            <a:r>
              <a:rPr lang="ru-RU" sz="2400" b="1" dirty="0" smtClean="0"/>
              <a:t> (место под покровительством муз), где трудилось множество ученых и философов. Развивалась математика, Эвклид создал знаменитые "Начала", лежащие в основе позднейших представлений европейцев о геометрии. </a:t>
            </a:r>
            <a:endParaRPr lang="ru-RU" sz="2400" b="1" dirty="0">
              <a:solidFill>
                <a:schemeClr val="accent6">
                  <a:lumMod val="20000"/>
                  <a:lumOff val="80000"/>
                </a:schemeClr>
              </a:solidFill>
              <a:latin typeface="Times New Roman" pitchFamily="18" charset="0"/>
              <a:cs typeface="Times New Roman" pitchFamily="18" charset="0"/>
            </a:endParaRPr>
          </a:p>
        </p:txBody>
      </p:sp>
      <p:pic>
        <p:nvPicPr>
          <p:cNvPr id="52226" name="Picture 2" descr="http://matematika2x2.my1.ru/_ph/3/192701053.jpg"/>
          <p:cNvPicPr>
            <a:picLocks noChangeAspect="1" noChangeArrowheads="1"/>
          </p:cNvPicPr>
          <p:nvPr/>
        </p:nvPicPr>
        <p:blipFill>
          <a:blip r:embed="rId3" cstate="print"/>
          <a:srcRect/>
          <a:stretch>
            <a:fillRect/>
          </a:stretch>
        </p:blipFill>
        <p:spPr bwMode="auto">
          <a:xfrm>
            <a:off x="1142976" y="928670"/>
            <a:ext cx="3429024" cy="499762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285728"/>
            <a:ext cx="4214842" cy="628654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Многие ученые того времени были склонны к изобретательству, о чем свидетельствовали чудеса света. Архимед, какое-то время работавший в </a:t>
            </a:r>
            <a:r>
              <a:rPr lang="ru-RU" sz="2000" b="1" dirty="0" err="1" smtClean="0"/>
              <a:t>Мусейоне</a:t>
            </a:r>
            <a:r>
              <a:rPr lang="ru-RU" sz="2000" b="1" dirty="0" smtClean="0"/>
              <a:t>, заложил основы рациональной механики и гидростатики, изобрел особый тип рычага и знаменитый винт для подъема воды при искусственном орошении</a:t>
            </a:r>
            <a:r>
              <a:rPr lang="ru-RU" sz="2400" dirty="0" smtClean="0"/>
              <a:t>. </a:t>
            </a:r>
            <a:endParaRPr lang="ru-RU" sz="2400" dirty="0">
              <a:solidFill>
                <a:schemeClr val="accent6">
                  <a:lumMod val="20000"/>
                  <a:lumOff val="80000"/>
                </a:schemeClr>
              </a:solidFill>
              <a:latin typeface="Times New Roman" pitchFamily="18" charset="0"/>
              <a:cs typeface="Times New Roman" pitchFamily="18" charset="0"/>
            </a:endParaRPr>
          </a:p>
        </p:txBody>
      </p:sp>
      <p:pic>
        <p:nvPicPr>
          <p:cNvPr id="51202" name="Picture 2" descr="http://matematika2x2.my1.ru/_ph/3/421311483.jpg"/>
          <p:cNvPicPr>
            <a:picLocks noChangeAspect="1" noChangeArrowheads="1"/>
          </p:cNvPicPr>
          <p:nvPr/>
        </p:nvPicPr>
        <p:blipFill>
          <a:blip r:embed="rId3" cstate="print"/>
          <a:srcRect/>
          <a:stretch>
            <a:fillRect/>
          </a:stretch>
        </p:blipFill>
        <p:spPr bwMode="auto">
          <a:xfrm>
            <a:off x="4572000" y="1071546"/>
            <a:ext cx="3546707" cy="472598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4643438" y="285728"/>
            <a:ext cx="4214842" cy="628654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Эратосфен создал научную географию и первым измерил длину земного меридиана. В области астрономии возникли гелиоцентрическая (Аристарх с </a:t>
            </a:r>
            <a:r>
              <a:rPr lang="ru-RU" sz="2400" dirty="0" err="1" smtClean="0"/>
              <a:t>Самоса</a:t>
            </a:r>
            <a:r>
              <a:rPr lang="ru-RU" sz="2400" dirty="0" smtClean="0"/>
              <a:t>) и геоцентрическая (Гиппарх из </a:t>
            </a:r>
            <a:r>
              <a:rPr lang="ru-RU" sz="2400" dirty="0" err="1" smtClean="0"/>
              <a:t>Никеи</a:t>
            </a:r>
            <a:r>
              <a:rPr lang="ru-RU" sz="2400" dirty="0" smtClean="0"/>
              <a:t>) системы. Идея Аристарха о том, что Солнце находится в центре вселенной, а Земля вращается вокруг него, легла в основу теории Коперника.</a:t>
            </a:r>
            <a:endParaRPr lang="ru-RU" sz="2400" dirty="0">
              <a:solidFill>
                <a:schemeClr val="accent6">
                  <a:lumMod val="20000"/>
                  <a:lumOff val="80000"/>
                </a:schemeClr>
              </a:solidFill>
              <a:latin typeface="Times New Roman" pitchFamily="18" charset="0"/>
              <a:cs typeface="Times New Roman" pitchFamily="18" charset="0"/>
            </a:endParaRPr>
          </a:p>
        </p:txBody>
      </p:sp>
      <p:pic>
        <p:nvPicPr>
          <p:cNvPr id="50178" name="Picture 2" descr="http://samlib.ru/img/s/skosarx_wjacheslaw_jurxewich/otnositelxnostxnauchnojistinyzigzagikosmologicheskojmysli/1-a.jpg"/>
          <p:cNvPicPr>
            <a:picLocks noChangeAspect="1" noChangeArrowheads="1"/>
          </p:cNvPicPr>
          <p:nvPr/>
        </p:nvPicPr>
        <p:blipFill>
          <a:blip r:embed="rId3" cstate="print"/>
          <a:srcRect/>
          <a:stretch>
            <a:fillRect/>
          </a:stretch>
        </p:blipFill>
        <p:spPr bwMode="auto">
          <a:xfrm>
            <a:off x="357158" y="285727"/>
            <a:ext cx="4243389" cy="628654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4572000" y="285728"/>
            <a:ext cx="4286280" cy="6286544"/>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В Александрии располагалась школа естественных наук, где производилось препарирование трупов, исследовались секреты мумифицирования, имелись зоологический и ботанический сады. Здесь сделала серьезные шаги медицина: были открыты нервная система (</a:t>
            </a:r>
            <a:r>
              <a:rPr lang="ru-RU" sz="2400" dirty="0" err="1" smtClean="0"/>
              <a:t>Герофил</a:t>
            </a:r>
            <a:r>
              <a:rPr lang="ru-RU" sz="2400" dirty="0" smtClean="0"/>
              <a:t> </a:t>
            </a:r>
            <a:r>
              <a:rPr lang="ru-RU" sz="2400" dirty="0" err="1" smtClean="0"/>
              <a:t>Халкидонский</a:t>
            </a:r>
            <a:r>
              <a:rPr lang="ru-RU" sz="2400" dirty="0" smtClean="0"/>
              <a:t>) и система кровообращения, а анатомия и хирургия выделились в отдельные отрасли.</a:t>
            </a:r>
            <a:endParaRPr lang="ru-RU" sz="2400" dirty="0">
              <a:solidFill>
                <a:schemeClr val="accent6">
                  <a:lumMod val="20000"/>
                  <a:lumOff val="80000"/>
                </a:schemeClr>
              </a:solidFill>
              <a:latin typeface="Times New Roman" pitchFamily="18" charset="0"/>
              <a:cs typeface="Times New Roman" pitchFamily="18" charset="0"/>
            </a:endParaRPr>
          </a:p>
        </p:txBody>
      </p:sp>
      <p:pic>
        <p:nvPicPr>
          <p:cNvPr id="49154" name="Picture 2" descr="http://player.myshared.ru/820721/data/images/img14.jpg"/>
          <p:cNvPicPr>
            <a:picLocks noChangeAspect="1" noChangeArrowheads="1"/>
          </p:cNvPicPr>
          <p:nvPr/>
        </p:nvPicPr>
        <p:blipFill>
          <a:blip r:embed="rId3" cstate="print"/>
          <a:srcRect/>
          <a:stretch>
            <a:fillRect/>
          </a:stretch>
        </p:blipFill>
        <p:spPr bwMode="auto">
          <a:xfrm>
            <a:off x="1142976" y="285728"/>
            <a:ext cx="3433760" cy="3467105"/>
          </a:xfrm>
          <a:prstGeom prst="rect">
            <a:avLst/>
          </a:prstGeom>
          <a:noFill/>
        </p:spPr>
      </p:pic>
      <p:pic>
        <p:nvPicPr>
          <p:cNvPr id="49156" name="Picture 4" descr="http://www.e-reading.link/illustrations/83/83377-Autogen_eBook_id42"/>
          <p:cNvPicPr>
            <a:picLocks noChangeAspect="1" noChangeArrowheads="1"/>
          </p:cNvPicPr>
          <p:nvPr/>
        </p:nvPicPr>
        <p:blipFill>
          <a:blip r:embed="rId4" cstate="print"/>
          <a:srcRect/>
          <a:stretch>
            <a:fillRect/>
          </a:stretch>
        </p:blipFill>
        <p:spPr bwMode="auto">
          <a:xfrm>
            <a:off x="1105627" y="3714752"/>
            <a:ext cx="3504472" cy="2847973"/>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285728"/>
            <a:ext cx="8501122" cy="2500330"/>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Наука еще была ограничена условиями времени, поскольку не существовало удобных арабских обозначений чисел, точных инструментов наблюдения и т. п. Но расцвет науки стал в то же время и предельной точкой ее развития, поскольку в этой области римляне так и не сравнялись с греками. Европа вплоть до эпохи Возрождения будет жить за счет научного багажа, приобретенного в период эллинизма. "Тот, кто понимает Архимеда и </a:t>
            </a:r>
            <a:r>
              <a:rPr lang="ru-RU" sz="2000" b="1" dirty="0" err="1" smtClean="0"/>
              <a:t>Аполлония</a:t>
            </a:r>
            <a:r>
              <a:rPr lang="ru-RU" sz="2000" b="1" dirty="0" smtClean="0"/>
              <a:t>, - говорил Лейбниц, - меньше восхищается современными учеными".</a:t>
            </a:r>
            <a:endParaRPr lang="ru-RU" sz="2000" b="1" dirty="0">
              <a:solidFill>
                <a:schemeClr val="accent6">
                  <a:lumMod val="20000"/>
                  <a:lumOff val="80000"/>
                </a:schemeClr>
              </a:solidFill>
              <a:latin typeface="Times New Roman" pitchFamily="18" charset="0"/>
              <a:cs typeface="Times New Roman" pitchFamily="18" charset="0"/>
            </a:endParaRPr>
          </a:p>
        </p:txBody>
      </p:sp>
      <p:pic>
        <p:nvPicPr>
          <p:cNvPr id="48130" name="Picture 2" descr="http://image.slidesharecdn.com/random-130121144918-phpapp02/95/-4-638.jpg?cb=1358801394"/>
          <p:cNvPicPr>
            <a:picLocks noChangeAspect="1" noChangeArrowheads="1"/>
          </p:cNvPicPr>
          <p:nvPr/>
        </p:nvPicPr>
        <p:blipFill>
          <a:blip r:embed="rId3" cstate="print"/>
          <a:srcRect/>
          <a:stretch>
            <a:fillRect/>
          </a:stretch>
        </p:blipFill>
        <p:spPr bwMode="auto">
          <a:xfrm>
            <a:off x="1571604" y="2714620"/>
            <a:ext cx="6000792" cy="389753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4429132"/>
            <a:ext cx="8501122" cy="2143140"/>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t>Широко распространился греческий язык - койне ("общая"), созданный на основе аттического диалекта, ставший языком Нового Завета. Параллельно койне существовал другой международный, но уже восточный язык - арамейский.</a:t>
            </a:r>
          </a:p>
          <a:p>
            <a:r>
              <a:rPr lang="ru-RU" sz="2000" b="1" dirty="0" smtClean="0"/>
              <a:t>В эллинистическую эпоху рождалось новое мировоззрение, получившее широкое распространение и философское оформление, - космополитизм, осознание себя "гражданином мира".</a:t>
            </a:r>
            <a:endParaRPr lang="ru-RU" sz="2000" b="1" dirty="0"/>
          </a:p>
        </p:txBody>
      </p:sp>
      <p:pic>
        <p:nvPicPr>
          <p:cNvPr id="45060" name="Picture 4" descr="Картинки по запросу эллинизм искусство"/>
          <p:cNvPicPr>
            <a:picLocks noChangeAspect="1" noChangeArrowheads="1"/>
          </p:cNvPicPr>
          <p:nvPr/>
        </p:nvPicPr>
        <p:blipFill>
          <a:blip r:embed="rId3" cstate="print"/>
          <a:srcRect/>
          <a:stretch>
            <a:fillRect/>
          </a:stretch>
        </p:blipFill>
        <p:spPr bwMode="auto">
          <a:xfrm>
            <a:off x="1500166" y="-1"/>
            <a:ext cx="6215106" cy="4433651"/>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3786190"/>
            <a:ext cx="8501122" cy="2786082"/>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В связи с развитием точных наук, совершенствовалась и военная техника. В эпоху эллинизма возникли новые виды метательного оружия: катапульты и баллисты, стрелявшие большими стрелами и камнями, с дальнобойностью до 350 м. В их конструкции использовался натянутый упругий канат, изготавливавшийся из сухожилий животных. В качестве тяжей для отвода рычагов метательных машин лучшим материалом считались женские волосы, умащенные маслом, которые </a:t>
            </a:r>
            <a:r>
              <a:rPr lang="ru-RU" sz="2000" b="1" dirty="0" err="1" smtClean="0"/>
              <a:t>патриотически</a:t>
            </a:r>
            <a:r>
              <a:rPr lang="ru-RU" sz="2000" b="1" dirty="0" smtClean="0"/>
              <a:t> настроенные жены сами жертвовали в тяжелых военных ситуациях</a:t>
            </a:r>
            <a:endParaRPr lang="ru-RU" sz="2000" b="1" dirty="0">
              <a:solidFill>
                <a:schemeClr val="accent6">
                  <a:lumMod val="20000"/>
                  <a:lumOff val="80000"/>
                </a:schemeClr>
              </a:solidFill>
              <a:latin typeface="Times New Roman" pitchFamily="18" charset="0"/>
              <a:cs typeface="Times New Roman" pitchFamily="18" charset="0"/>
            </a:endParaRPr>
          </a:p>
        </p:txBody>
      </p:sp>
      <p:pic>
        <p:nvPicPr>
          <p:cNvPr id="47106" name="Picture 2" descr="http://igrushka.kz/vip104/katapulta.jpg"/>
          <p:cNvPicPr>
            <a:picLocks noChangeAspect="1" noChangeArrowheads="1"/>
          </p:cNvPicPr>
          <p:nvPr/>
        </p:nvPicPr>
        <p:blipFill>
          <a:blip r:embed="rId3" cstate="print"/>
          <a:srcRect/>
          <a:stretch>
            <a:fillRect/>
          </a:stretch>
        </p:blipFill>
        <p:spPr bwMode="auto">
          <a:xfrm>
            <a:off x="1500166" y="285728"/>
            <a:ext cx="6072230" cy="3580117"/>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285728"/>
            <a:ext cx="8501122" cy="1714512"/>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Появились модернизированные виды осадных башен (</a:t>
            </a:r>
            <a:r>
              <a:rPr lang="ru-RU" sz="2400" dirty="0" err="1" smtClean="0"/>
              <a:t>гелепол</a:t>
            </a:r>
            <a:r>
              <a:rPr lang="ru-RU" sz="2400" dirty="0" smtClean="0"/>
              <a:t>). К разработке отдельных типов оборонительных сооружений и машин приложил руку и великий техник древности Архимед.</a:t>
            </a:r>
            <a:endParaRPr lang="ru-RU" sz="2400" dirty="0">
              <a:solidFill>
                <a:schemeClr val="accent6">
                  <a:lumMod val="20000"/>
                  <a:lumOff val="80000"/>
                </a:schemeClr>
              </a:solidFill>
              <a:latin typeface="Times New Roman" pitchFamily="18" charset="0"/>
              <a:cs typeface="Times New Roman" pitchFamily="18" charset="0"/>
            </a:endParaRPr>
          </a:p>
        </p:txBody>
      </p:sp>
      <p:pic>
        <p:nvPicPr>
          <p:cNvPr id="46084" name="Picture 4" descr="http://www.sevenwondersna.narod.ru/Rodos/images/0002.jpg"/>
          <p:cNvPicPr>
            <a:picLocks noChangeAspect="1" noChangeArrowheads="1"/>
          </p:cNvPicPr>
          <p:nvPr/>
        </p:nvPicPr>
        <p:blipFill>
          <a:blip r:embed="rId3" cstate="print"/>
          <a:srcRect/>
          <a:stretch>
            <a:fillRect/>
          </a:stretch>
        </p:blipFill>
        <p:spPr bwMode="auto">
          <a:xfrm>
            <a:off x="1428728" y="1928631"/>
            <a:ext cx="6286544" cy="464364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285720" y="3786190"/>
            <a:ext cx="8572560" cy="2786082"/>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Эпоха эллинизма характеризовалась рядом совершенно новых черт. Произошло резкое расширение ареала античной цивилизации, когда на обширных территориях практически во всех сферах жизни отмечалось взаимодействие греческих и восточных элементов. </a:t>
            </a:r>
            <a:r>
              <a:rPr lang="ru-RU" sz="2000" b="1" dirty="0" smtClean="0"/>
              <a:t>  </a:t>
            </a:r>
            <a:r>
              <a:rPr lang="ru-RU" sz="2000" b="1" dirty="0" smtClean="0"/>
              <a:t>На Ближнем Востоке в богатых семьях правилом хорошего тона было воспитывать детей в эллинском духе. Результаты не заставили себя долго ждать: среди эллинистических мыслителей, писателей, ученых мы встречаем немало выходцев из стран Востока.</a:t>
            </a:r>
            <a:endParaRPr lang="ru-RU" sz="2000" b="1" dirty="0">
              <a:solidFill>
                <a:schemeClr val="accent6">
                  <a:lumMod val="20000"/>
                  <a:lumOff val="80000"/>
                </a:schemeClr>
              </a:solidFill>
              <a:latin typeface="Times New Roman" pitchFamily="18" charset="0"/>
              <a:cs typeface="Times New Roman" pitchFamily="18" charset="0"/>
            </a:endParaRPr>
          </a:p>
        </p:txBody>
      </p:sp>
      <p:pic>
        <p:nvPicPr>
          <p:cNvPr id="54276" name="Picture 4" descr="http://mmkaz.narod.ru/antiquity/images/008/alex3.gif"/>
          <p:cNvPicPr>
            <a:picLocks noChangeAspect="1" noChangeArrowheads="1"/>
          </p:cNvPicPr>
          <p:nvPr/>
        </p:nvPicPr>
        <p:blipFill>
          <a:blip r:embed="rId3" cstate="print"/>
          <a:srcRect/>
          <a:stretch>
            <a:fillRect/>
          </a:stretch>
        </p:blipFill>
        <p:spPr bwMode="auto">
          <a:xfrm>
            <a:off x="2428860" y="0"/>
            <a:ext cx="4071966" cy="37407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5" name="Прямоугольник 4"/>
          <p:cNvSpPr/>
          <p:nvPr/>
        </p:nvSpPr>
        <p:spPr>
          <a:xfrm>
            <a:off x="357158" y="5072074"/>
            <a:ext cx="8501122" cy="1500198"/>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Александрия была, наверное, первым в мире городом, полностью выстроенным из камня, без какого бы то ни было применения дерева.</a:t>
            </a:r>
            <a:endParaRPr lang="ru-RU" sz="2400" dirty="0">
              <a:solidFill>
                <a:schemeClr val="accent6">
                  <a:lumMod val="20000"/>
                  <a:lumOff val="80000"/>
                </a:schemeClr>
              </a:solidFill>
              <a:latin typeface="Times New Roman" pitchFamily="18" charset="0"/>
              <a:cs typeface="Times New Roman" pitchFamily="18" charset="0"/>
            </a:endParaRPr>
          </a:p>
        </p:txBody>
      </p:sp>
      <p:pic>
        <p:nvPicPr>
          <p:cNvPr id="53250" name="Picture 2" descr="http://www.realfacts.ru/uploads/posts/2012-10/1350490710_1.jpg"/>
          <p:cNvPicPr>
            <a:picLocks noChangeAspect="1" noChangeArrowheads="1"/>
          </p:cNvPicPr>
          <p:nvPr/>
        </p:nvPicPr>
        <p:blipFill>
          <a:blip r:embed="rId3" cstate="print"/>
          <a:srcRect/>
          <a:stretch>
            <a:fillRect/>
          </a:stretch>
        </p:blipFill>
        <p:spPr bwMode="auto">
          <a:xfrm>
            <a:off x="1214414" y="857232"/>
            <a:ext cx="6715172" cy="428628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3" name="Прямоугольник 2"/>
          <p:cNvSpPr/>
          <p:nvPr/>
        </p:nvSpPr>
        <p:spPr>
          <a:xfrm>
            <a:off x="285720" y="4429132"/>
            <a:ext cx="8572560" cy="2214578"/>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В период эллинизма развернулось широкое строительство городов, в которых большую роль играли постройки утилитарного гражданского назначения. При возведении городов применялась правильная регулярная планировка, и жилые кварталы создавались за счет перекрещивания улиц под прямым углом: город делился на прямоугольные или квадратные сектора, которые в Александрии, например, обозначались по первым буквам греческого алфавита.</a:t>
            </a:r>
            <a:endParaRPr lang="ru-RU" sz="2000" b="1" dirty="0">
              <a:solidFill>
                <a:schemeClr val="accent6">
                  <a:lumMod val="20000"/>
                  <a:lumOff val="80000"/>
                </a:schemeClr>
              </a:solidFill>
              <a:latin typeface="Times New Roman" pitchFamily="18" charset="0"/>
              <a:cs typeface="Times New Roman" pitchFamily="18" charset="0"/>
            </a:endParaRPr>
          </a:p>
        </p:txBody>
      </p:sp>
      <p:pic>
        <p:nvPicPr>
          <p:cNvPr id="4" name="Содержимое 4" descr="Egipet_025.GIF"/>
          <p:cNvPicPr>
            <a:picLocks noChangeAspect="1"/>
          </p:cNvPicPr>
          <p:nvPr/>
        </p:nvPicPr>
        <p:blipFill>
          <a:blip r:embed="rId3" cstate="print"/>
          <a:stretch>
            <a:fillRect/>
          </a:stretch>
        </p:blipFill>
        <p:spPr>
          <a:xfrm>
            <a:off x="1428728" y="285728"/>
            <a:ext cx="6286544" cy="42381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3" name="Прямоугольник 2"/>
          <p:cNvSpPr/>
          <p:nvPr/>
        </p:nvSpPr>
        <p:spPr>
          <a:xfrm>
            <a:off x="357158" y="3357562"/>
            <a:ext cx="8501122" cy="3214710"/>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Это так называемая система </a:t>
            </a:r>
            <a:r>
              <a:rPr lang="ru-RU" sz="2000" b="1" dirty="0" err="1" smtClean="0"/>
              <a:t>Гипподама</a:t>
            </a:r>
            <a:r>
              <a:rPr lang="ru-RU" sz="2000" b="1" dirty="0" smtClean="0"/>
              <a:t>, архитектора V в. </a:t>
            </a:r>
            <a:endParaRPr lang="ru-RU" sz="2000" b="1" dirty="0" smtClean="0"/>
          </a:p>
          <a:p>
            <a:pPr algn="ctr"/>
            <a:r>
              <a:rPr lang="ru-RU" sz="2000" b="1" dirty="0" smtClean="0"/>
              <a:t>до </a:t>
            </a:r>
            <a:r>
              <a:rPr lang="ru-RU" sz="2000" b="1" dirty="0" smtClean="0"/>
              <a:t>н. э. Вводя регулярную планировку, он исходил из идеи особенного деления земель между гражданами, когда каждый сектор предназначался для участков различного юридического статуса - такая система привлекала своей практичностью и рациональностью. В городах существовали водопроводы, канализации, в домах - ванны, в центрах создавались особые парковые ансамбли (например, </a:t>
            </a:r>
            <a:r>
              <a:rPr lang="ru-RU" sz="2000" b="1" dirty="0" err="1" smtClean="0"/>
              <a:t>Мусейон</a:t>
            </a:r>
            <a:r>
              <a:rPr lang="ru-RU" sz="2000" b="1" dirty="0" smtClean="0"/>
              <a:t> в Александрии), искусственные ландшафты, гроты, небольшие насыпные холмы. В </a:t>
            </a:r>
            <a:r>
              <a:rPr lang="ru-RU" sz="2000" b="1" dirty="0" err="1" smtClean="0"/>
              <a:t>Антиохии</a:t>
            </a:r>
            <a:r>
              <a:rPr lang="ru-RU" sz="2000" b="1" dirty="0" smtClean="0"/>
              <a:t> Сирийской было введено ночное освещение улиц.</a:t>
            </a:r>
            <a:endParaRPr lang="ru-RU" sz="2000" b="1" dirty="0">
              <a:solidFill>
                <a:schemeClr val="accent6">
                  <a:lumMod val="20000"/>
                  <a:lumOff val="80000"/>
                </a:schemeClr>
              </a:solidFill>
              <a:latin typeface="Times New Roman" pitchFamily="18" charset="0"/>
              <a:cs typeface="Times New Roman" pitchFamily="18" charset="0"/>
            </a:endParaRPr>
          </a:p>
        </p:txBody>
      </p:sp>
      <p:pic>
        <p:nvPicPr>
          <p:cNvPr id="40962" name="Picture 2" descr="https://encrypted-tbn2.gstatic.com/images?q=tbn:ANd9GcTnTH2_SH6smBTZDxlCrBL9dIa7B4Wh692pv3bZARA1K8Whipo-"/>
          <p:cNvPicPr>
            <a:picLocks noChangeAspect="1" noChangeArrowheads="1"/>
          </p:cNvPicPr>
          <p:nvPr/>
        </p:nvPicPr>
        <p:blipFill>
          <a:blip r:embed="rId3" cstate="print"/>
          <a:srcRect/>
          <a:stretch>
            <a:fillRect/>
          </a:stretch>
        </p:blipFill>
        <p:spPr bwMode="auto">
          <a:xfrm>
            <a:off x="1428728" y="214290"/>
            <a:ext cx="6286544" cy="335758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3" name="Прямоугольник 2"/>
          <p:cNvSpPr/>
          <p:nvPr/>
        </p:nvSpPr>
        <p:spPr>
          <a:xfrm>
            <a:off x="357158" y="285728"/>
            <a:ext cx="8501122" cy="1928826"/>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У высших слоев общества возникла неудержимая тяга к роскоши и комфорту, отразившаяся и в одежде: горожане, особенно женщины, одевались пестро - именно в эту эпоху появилась бахрома как элемент платья. В некоторых случаях правители даже вводили законы против роскоши</a:t>
            </a:r>
            <a:endParaRPr lang="ru-RU" sz="2400" dirty="0">
              <a:solidFill>
                <a:schemeClr val="accent6">
                  <a:lumMod val="20000"/>
                  <a:lumOff val="80000"/>
                </a:schemeClr>
              </a:solidFill>
              <a:latin typeface="Times New Roman" pitchFamily="18" charset="0"/>
              <a:cs typeface="Times New Roman" pitchFamily="18" charset="0"/>
            </a:endParaRPr>
          </a:p>
        </p:txBody>
      </p:sp>
      <p:pic>
        <p:nvPicPr>
          <p:cNvPr id="39940" name="Picture 4" descr="http://kaluga24.tv/wp-content/uploads/2014/04/grek-7.jpg"/>
          <p:cNvPicPr>
            <a:picLocks noChangeAspect="1" noChangeArrowheads="1"/>
          </p:cNvPicPr>
          <p:nvPr/>
        </p:nvPicPr>
        <p:blipFill>
          <a:blip r:embed="rId3" cstate="print"/>
          <a:srcRect/>
          <a:stretch>
            <a:fillRect/>
          </a:stretch>
        </p:blipFill>
        <p:spPr bwMode="auto">
          <a:xfrm>
            <a:off x="1500166" y="2214554"/>
            <a:ext cx="6172793" cy="445610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s.123rf.com/450wm/olgacov/olgacov1402/olgacov140200043/26533218-%D0%A2%D1%80%D0%B0%D0%B4%D0%B8%D1%86%D0%B8%D0%BE%D0%BD%D0%BD%D1%8B%D0%B9-%D1%81%D1%82%D0%B0%D1%80%D0%B8%D0%BD%D0%BD%D1%8B%D0%B9-%D0%B7%D0%BE%D0%BB%D0%BE%D1%82%D0%BE%D0%B9-%D0%BA%D0%B2%D0%B0%D0%B4%D1%80%D0%B0%D1%82-%D0%B3%D1%80%D0%B5%D1%87%D0%B5%D1%81%D0%BA%D0%B8%D0%B9-%D0%BE%D1%80%D0%BD%EF%BF%B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a:solidFill>
              <a:srgbClr val="C00000"/>
            </a:solidFill>
          </a:ln>
        </p:spPr>
      </p:pic>
      <p:sp>
        <p:nvSpPr>
          <p:cNvPr id="3" name="Прямоугольник 2"/>
          <p:cNvSpPr/>
          <p:nvPr/>
        </p:nvSpPr>
        <p:spPr>
          <a:xfrm>
            <a:off x="357158" y="4429132"/>
            <a:ext cx="8501122" cy="2143140"/>
          </a:xfrm>
          <a:prstGeom prst="rect">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 В восточных городах по греческим образцам устраивались </a:t>
            </a:r>
            <a:r>
              <a:rPr lang="ru-RU" sz="2400" b="1" dirty="0" err="1" smtClean="0"/>
              <a:t>гимнасии</a:t>
            </a:r>
            <a:r>
              <a:rPr lang="ru-RU" sz="2400" b="1" dirty="0" smtClean="0"/>
              <a:t> и палестры. </a:t>
            </a:r>
            <a:r>
              <a:rPr lang="ru-RU" sz="2400" b="1" dirty="0" err="1" smtClean="0"/>
              <a:t>Гимнасии</a:t>
            </a:r>
            <a:r>
              <a:rPr lang="ru-RU" sz="2400" b="1" dirty="0" smtClean="0"/>
              <a:t> являлись своего рода интеллектуальными центрами, где проходили занятия риторикой, литературой, философией и другими науками, - палестры же предназначались для физических упражнений, но также были местом свободного времяпрепровождения</a:t>
            </a:r>
            <a:r>
              <a:rPr lang="ru-RU" sz="2400" dirty="0" smtClean="0"/>
              <a:t>.</a:t>
            </a:r>
            <a:endParaRPr lang="ru-RU" sz="2400" dirty="0">
              <a:solidFill>
                <a:schemeClr val="accent6">
                  <a:lumMod val="20000"/>
                  <a:lumOff val="80000"/>
                </a:schemeClr>
              </a:solidFill>
              <a:latin typeface="Times New Roman" pitchFamily="18" charset="0"/>
              <a:cs typeface="Times New Roman" pitchFamily="18" charset="0"/>
            </a:endParaRPr>
          </a:p>
        </p:txBody>
      </p:sp>
      <p:pic>
        <p:nvPicPr>
          <p:cNvPr id="38914" name="Picture 2" descr="http://900igr.net/datai/istorija/Afinskaja-shkola/0007-003-3.-Poseschenie-palestry.jpg"/>
          <p:cNvPicPr>
            <a:picLocks noChangeAspect="1" noChangeArrowheads="1"/>
          </p:cNvPicPr>
          <p:nvPr/>
        </p:nvPicPr>
        <p:blipFill>
          <a:blip r:embed="rId3" cstate="print"/>
          <a:srcRect/>
          <a:stretch>
            <a:fillRect/>
          </a:stretch>
        </p:blipFill>
        <p:spPr bwMode="auto">
          <a:xfrm>
            <a:off x="1428728" y="285728"/>
            <a:ext cx="6357982" cy="414340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1885</Words>
  <Application>Microsoft Office PowerPoint</Application>
  <PresentationFormat>Экран (4:3)</PresentationFormat>
  <Paragraphs>65</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65</cp:revision>
  <dcterms:modified xsi:type="dcterms:W3CDTF">2015-03-13T01:06:39Z</dcterms:modified>
</cp:coreProperties>
</file>